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50"/>
  </p:notesMasterIdLst>
  <p:handoutMasterIdLst>
    <p:handoutMasterId r:id="rId51"/>
  </p:handoutMasterIdLst>
  <p:sldIdLst>
    <p:sldId id="313" r:id="rId3"/>
    <p:sldId id="351" r:id="rId4"/>
    <p:sldId id="314" r:id="rId5"/>
    <p:sldId id="317" r:id="rId6"/>
    <p:sldId id="318" r:id="rId7"/>
    <p:sldId id="356" r:id="rId8"/>
    <p:sldId id="372" r:id="rId9"/>
    <p:sldId id="335" r:id="rId10"/>
    <p:sldId id="334" r:id="rId11"/>
    <p:sldId id="332" r:id="rId12"/>
    <p:sldId id="350" r:id="rId13"/>
    <p:sldId id="373" r:id="rId14"/>
    <p:sldId id="353" r:id="rId15"/>
    <p:sldId id="338" r:id="rId16"/>
    <p:sldId id="375" r:id="rId17"/>
    <p:sldId id="377" r:id="rId18"/>
    <p:sldId id="378" r:id="rId19"/>
    <p:sldId id="379" r:id="rId20"/>
    <p:sldId id="380" r:id="rId21"/>
    <p:sldId id="381" r:id="rId22"/>
    <p:sldId id="374" r:id="rId23"/>
    <p:sldId id="345" r:id="rId24"/>
    <p:sldId id="339" r:id="rId25"/>
    <p:sldId id="357" r:id="rId26"/>
    <p:sldId id="369" r:id="rId27"/>
    <p:sldId id="368" r:id="rId28"/>
    <p:sldId id="367" r:id="rId29"/>
    <p:sldId id="365" r:id="rId30"/>
    <p:sldId id="366" r:id="rId31"/>
    <p:sldId id="362" r:id="rId32"/>
    <p:sldId id="358" r:id="rId33"/>
    <p:sldId id="371" r:id="rId34"/>
    <p:sldId id="354" r:id="rId35"/>
    <p:sldId id="361" r:id="rId36"/>
    <p:sldId id="346" r:id="rId37"/>
    <p:sldId id="341" r:id="rId38"/>
    <p:sldId id="360" r:id="rId39"/>
    <p:sldId id="363" r:id="rId40"/>
    <p:sldId id="364" r:id="rId41"/>
    <p:sldId id="323" r:id="rId42"/>
    <p:sldId id="322" r:id="rId43"/>
    <p:sldId id="352" r:id="rId44"/>
    <p:sldId id="324" r:id="rId45"/>
    <p:sldId id="325" r:id="rId46"/>
    <p:sldId id="327" r:id="rId47"/>
    <p:sldId id="328" r:id="rId48"/>
    <p:sldId id="329" r:id="rId4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9" autoAdjust="0"/>
    <p:restoredTop sz="89186" autoAdjust="0"/>
  </p:normalViewPr>
  <p:slideViewPr>
    <p:cSldViewPr snapToGrid="0">
      <p:cViewPr>
        <p:scale>
          <a:sx n="100" d="100"/>
          <a:sy n="100" d="100"/>
        </p:scale>
        <p:origin x="6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dgm:t>
        <a:bodyPr/>
        <a:lstStyle/>
        <a:p>
          <a:r>
            <a:rPr lang="de-DE" sz="1400" b="1"/>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dgm:t>
        <a:bodyPr/>
        <a:lstStyle/>
        <a:p>
          <a:r>
            <a:rPr lang="de-DE" sz="1400" b="1"/>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dgm:t>
        <a:bodyPr/>
        <a:lstStyle/>
        <a:p>
          <a:r>
            <a:rPr lang="de-DE" sz="1300" b="1"/>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dgm:t>
        <a:bodyPr/>
        <a:lstStyle/>
        <a:p>
          <a:r>
            <a:rPr lang="de-DE" sz="1400" b="1"/>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A50DD0D1-AF43-43F0-B6E8-E42068214884}">
      <dgm:prSet phldrT="[Text]" custT="1"/>
      <dgm:spPr/>
      <dgm:t>
        <a:bodyPr/>
        <a:lstStyle/>
        <a:p>
          <a:r>
            <a:rPr lang="de-DE" sz="1300" b="1"/>
            <a:t>Maschinelles Lernen</a:t>
          </a:r>
        </a:p>
      </dgm:t>
    </dgm:pt>
    <dgm:pt modelId="{F3AB8D49-68E2-4B5B-ABB4-BAD49DEAE967}" type="parTrans" cxnId="{ABAB94DA-AE57-49A0-A1BD-8A2E42C27F77}">
      <dgm:prSet/>
      <dgm:spPr/>
      <dgm:t>
        <a:bodyPr/>
        <a:lstStyle/>
        <a:p>
          <a:endParaRPr lang="de-DE"/>
        </a:p>
      </dgm:t>
    </dgm:pt>
    <dgm:pt modelId="{2D2A8AEE-8011-4344-B75F-98A3CC0B0C9A}" type="sibTrans" cxnId="{ABAB94DA-AE57-49A0-A1BD-8A2E42C27F77}">
      <dgm:prSet/>
      <dgm:spPr/>
      <dgm:t>
        <a:bodyPr/>
        <a:lstStyle/>
        <a:p>
          <a:endParaRPr lang="de-DE"/>
        </a:p>
      </dgm:t>
    </dgm:pt>
    <dgm:pt modelId="{CF1025BF-2AEA-4E54-987D-0ABDA624FE8F}">
      <dgm:prSet phldrT="[Text]" custT="1"/>
      <dgm:spPr/>
      <dgm:t>
        <a:bodyPr/>
        <a:lstStyle/>
        <a:p>
          <a:r>
            <a:rPr lang="de-DE" sz="1400" b="1"/>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dgm:t>
        <a:bodyPr/>
        <a:lstStyle/>
        <a:p>
          <a:r>
            <a:rPr lang="de-DE" sz="1300" b="1"/>
            <a:t>Neuronale Netze</a:t>
          </a:r>
        </a:p>
      </dgm:t>
    </dgm:pt>
    <dgm:pt modelId="{0E9C761D-F661-4341-B167-D4F6C0A929E5}" type="parTrans" cxnId="{B0319BF5-B0BB-4B48-AC17-D1CE5ADB034A}">
      <dgm:prSet/>
      <dgm:spPr/>
      <dgm:t>
        <a:bodyPr/>
        <a:lstStyle/>
        <a:p>
          <a:endParaRPr lang="de-DE"/>
        </a:p>
      </dgm:t>
    </dgm:pt>
    <dgm:pt modelId="{35871CCD-024B-49DB-BAE2-FD824A374D2B}" type="sibTrans" cxnId="{B0319BF5-B0BB-4B48-AC17-D1CE5ADB034A}">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pPr algn="ctr">
            <a:buNone/>
          </a:pPr>
          <a:r>
            <a:rPr lang="de-DE" dirty="0"/>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pPr algn="ctr">
            <a:buNone/>
          </a:pPr>
          <a:r>
            <a:rPr lang="de-DE" dirty="0"/>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pPr algn="ctr">
            <a:buNone/>
          </a:pPr>
          <a:r>
            <a:rPr lang="de-DE" dirty="0"/>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pPr>
            <a:buNone/>
          </a:pPr>
          <a:r>
            <a:rPr lang="de-DE" dirty="0"/>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dgm:spPr/>
      <dgm:t>
        <a:bodyPr/>
        <a:lstStyle/>
        <a:p>
          <a:pPr algn="ctr">
            <a:buNone/>
          </a:pPr>
          <a:endParaRPr lang="de-DE" dirty="0"/>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buNone/>
          </a:pPr>
          <a:endParaRPr lang="de-DE"/>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24F1621D-BDB2-47D5-8B83-9D976289E500}" type="presOf" srcId="{67499861-95F5-4B53-B355-EAE3F0CE4CB2}" destId="{3F2AFCEA-7279-4683-BEA2-FCE769822594}" srcOrd="0" destOrd="1"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0"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1"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41C349CD-62B4-4D7F-84C5-0E810D9A27B5}" type="presOf" srcId="{D9A924C6-6444-42F7-9298-0FB3449EBDA7}" destId="{87421DCA-4C05-4B50-A300-940F001EA6D0}" srcOrd="1" destOrd="0" presId="urn:microsoft.com/office/officeart/2005/8/layout/hProcess4"/>
    <dgm:cxn modelId="{7516CFCD-F423-4F3C-A79E-9F3E94B7E680}" type="presOf" srcId="{D9A924C6-6444-42F7-9298-0FB3449EBDA7}" destId="{3F2AFCEA-7279-4683-BEA2-FCE769822594}" srcOrd="0" destOrd="0"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pPr algn="ctr">
            <a:buNone/>
          </a:pPr>
          <a:r>
            <a:rPr lang="de-DE" dirty="0"/>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pPr algn="ctr">
            <a:buNone/>
          </a:pPr>
          <a:r>
            <a:rPr lang="de-DE" dirty="0"/>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pPr algn="ctr">
            <a:buNone/>
          </a:pPr>
          <a:r>
            <a:rPr lang="de-DE" dirty="0"/>
            <a:t>IBM Watson gewinnt </a:t>
          </a:r>
          <a:r>
            <a:rPr lang="de-DE" b="1" i="1" dirty="0"/>
            <a:t>Jeopardy!</a:t>
          </a:r>
          <a:endParaRPr lang="de-DE"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pPr algn="ctr">
            <a:buNone/>
          </a:pPr>
          <a:r>
            <a:rPr lang="de-DE"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dgm:spPr/>
      <dgm:t>
        <a:bodyPr/>
        <a:lstStyle/>
        <a:p>
          <a:pPr algn="ctr">
            <a:buNone/>
          </a:pPr>
          <a:endParaRPr lang="de-DE"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dgm:spPr/>
      <dgm:t>
        <a:bodyPr/>
        <a:lstStyle/>
        <a:p>
          <a:pPr algn="ctr">
            <a:buNone/>
          </a:pPr>
          <a:endParaRPr lang="de-DE" dirty="0"/>
        </a:p>
      </dgm:t>
    </dgm:pt>
    <dgm:pt modelId="{C4EEA02C-C85C-4B63-8AB7-B6D8E2E5A3F6}" type="parTrans" cxnId="{0EB06647-C780-4F2D-B20D-14907D0A6123}">
      <dgm:prSet/>
      <dgm:spPr/>
    </dgm:pt>
    <dgm:pt modelId="{D9937F10-60FB-4117-8EF4-715243B72764}" type="sibTrans" cxnId="{0EB06647-C780-4F2D-B20D-14907D0A6123}">
      <dgm:prSet/>
      <dgm:spPr/>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pPr algn="ctr">
            <a:buNone/>
          </a:pPr>
          <a:r>
            <a:rPr lang="de-DE" dirty="0" err="1"/>
            <a:t>ChatGPT</a:t>
          </a:r>
          <a:endParaRPr lang="de-DE" dirty="0"/>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pPr algn="ctr">
            <a:buNone/>
          </a:pPr>
          <a:r>
            <a:rPr lang="de-DE"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pPr algn="ctr">
            <a:buNone/>
          </a:pPr>
          <a:r>
            <a:rPr lang="de-DE" dirty="0"/>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pPr algn="ctr">
            <a:buNone/>
          </a:pPr>
          <a:r>
            <a:rPr lang="de-DE" dirty="0"/>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pPr algn="ctr">
            <a:buNone/>
          </a:pPr>
          <a:r>
            <a:rPr lang="de-DE" dirty="0" err="1"/>
            <a:t>DeepFaceLive</a:t>
          </a:r>
          <a:endParaRPr lang="de-DE"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dgm:spPr/>
      <dgm:t>
        <a:bodyPr/>
        <a:lstStyle/>
        <a:p>
          <a:pPr algn="ctr">
            <a:buNone/>
          </a:pPr>
          <a:endParaRPr lang="de-DE" dirty="0"/>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404F7719-F240-4284-832C-F8A887DEB969}">
      <dgm:prSet phldrT="[Text]"/>
      <dgm:spPr/>
      <dgm:t>
        <a:bodyPr/>
        <a:lstStyle/>
        <a:p>
          <a:pPr algn="ctr">
            <a:buNone/>
          </a:pPr>
          <a:endParaRPr lang="de-DE" dirty="0"/>
        </a:p>
      </dgm:t>
    </dgm:pt>
    <dgm:pt modelId="{CE3C7792-FE96-4D0D-85DF-D32C59888A66}" type="parTrans" cxnId="{2EDD016D-9D2A-43F5-A67F-16146D0BBD07}">
      <dgm:prSet/>
      <dgm:spPr/>
      <dgm:t>
        <a:bodyPr/>
        <a:lstStyle/>
        <a:p>
          <a:endParaRPr lang="de-DE"/>
        </a:p>
      </dgm:t>
    </dgm:pt>
    <dgm:pt modelId="{C7A33BE3-D77A-4189-B445-FC89EA4A9B7F}" type="sibTrans" cxnId="{2EDD016D-9D2A-43F5-A67F-16146D0BBD07}">
      <dgm:prSet/>
      <dgm:spPr/>
      <dgm:t>
        <a:bodyPr/>
        <a:lstStyle/>
        <a:p>
          <a:endParaRPr lang="de-DE"/>
        </a:p>
      </dgm:t>
    </dgm:pt>
    <dgm:pt modelId="{E00E30F6-25DB-4F1B-9B63-08C8D355F5E8}">
      <dgm:prSet phldrT="[Text]"/>
      <dgm:spPr/>
      <dgm:t>
        <a:bodyPr/>
        <a:lstStyle/>
        <a:p>
          <a:pPr algn="l">
            <a:buNone/>
          </a:pPr>
          <a:endParaRPr lang="de-DE"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dgm:spPr/>
      <dgm:t>
        <a:bodyPr/>
        <a:lstStyle/>
        <a:p>
          <a:pPr algn="l">
            <a:buNone/>
          </a:pPr>
          <a:endParaRPr lang="de-DE"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dgm:spPr/>
      <dgm:t>
        <a:bodyPr/>
        <a:lstStyle/>
        <a:p>
          <a:pPr algn="ctr">
            <a:buNone/>
          </a:pPr>
          <a:endParaRPr lang="de-DE"/>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dgm:spPr/>
      <dgm:t>
        <a:bodyPr/>
        <a:lstStyle/>
        <a:p>
          <a:pPr algn="ctr">
            <a:buNone/>
          </a:pPr>
          <a:endParaRPr lang="de-DE"/>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0"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2"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1177433A-C1E1-4207-B624-03328F977810}" type="presOf" srcId="{404F7719-F240-4284-832C-F8A887DEB969}" destId="{D05771EE-2A26-4D11-9FCE-3298E133BDF2}" srcOrd="1" destOrd="1" presId="urn:microsoft.com/office/officeart/2005/8/layout/hProcess4"/>
    <dgm:cxn modelId="{C963603B-7F4A-4ACA-B01A-8557F331FAFF}" type="presOf" srcId="{0B6E6CD4-DEAB-44AA-94AF-285DA5909CAD}" destId="{A64CAF32-15D1-48C9-BD1B-28D049C02187}" srcOrd="0" destOrd="0"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2F964C6C-33A1-4ED1-8C91-62D59CABE7D6}" type="presOf" srcId="{404F7719-F240-4284-832C-F8A887DEB969}" destId="{A64CAF32-15D1-48C9-BD1B-28D049C02187}" srcOrd="0" destOrd="1"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3559D86C-4374-418A-945B-92685F7D1BE9}" type="presOf" srcId="{FB1C0621-A6A3-4C34-B4A8-05FC5B212F00}" destId="{344533C0-040E-4CC0-895D-BE3E57FB8F24}" srcOrd="1" destOrd="1" presId="urn:microsoft.com/office/officeart/2005/8/layout/hProcess4"/>
    <dgm:cxn modelId="{2EDD016D-9D2A-43F5-A67F-16146D0BBD07}" srcId="{AD1B892B-0480-48CB-BD0C-2EDA89E6553E}" destId="{404F7719-F240-4284-832C-F8A887DEB969}" srcOrd="1" destOrd="0" parTransId="{CE3C7792-FE96-4D0D-85DF-D32C59888A66}" sibTransId="{C7A33BE3-D77A-4189-B445-FC89EA4A9B7F}"/>
    <dgm:cxn modelId="{02396959-B120-4F94-A5CE-99206282406C}" srcId="{854B365E-E726-49D7-8959-457F375310B7}" destId="{FB1C0621-A6A3-4C34-B4A8-05FC5B212F00}" srcOrd="1"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0"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2" destOrd="0" parTransId="{2F1B5B2B-6557-4FBB-85B1-41B1630B420C}" sibTransId="{17D16A65-36B4-493F-A33D-07764D3FAB22}"/>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2" presId="urn:microsoft.com/office/officeart/2005/8/layout/hProcess4"/>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1"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Deep Learning</a:t>
          </a:r>
        </a:p>
      </dsp:txBody>
      <dsp:txXfrm>
        <a:off x="2325675" y="2298912"/>
        <a:ext cx="1040362" cy="7356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Deep Learning</a:t>
          </a:r>
        </a:p>
      </dsp:txBody>
      <dsp:txXfrm>
        <a:off x="2325675" y="2298912"/>
        <a:ext cx="1040362" cy="735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r>
            <a:rPr lang="de-DE" sz="1200" kern="1200" dirty="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endParaRPr lang="de-DE" sz="1200" kern="1200"/>
        </a:p>
        <a:p>
          <a:pPr marL="114300" lvl="1" indent="-114300" algn="l" defTabSz="533400">
            <a:lnSpc>
              <a:spcPct val="90000"/>
            </a:lnSpc>
            <a:spcBef>
              <a:spcPct val="0"/>
            </a:spcBef>
            <a:spcAft>
              <a:spcPct val="15000"/>
            </a:spcAft>
            <a:buNone/>
          </a:pPr>
          <a:r>
            <a:rPr lang="de-DE" sz="1200" kern="1200" dirty="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IBM Watson gewinnt </a:t>
          </a:r>
          <a:r>
            <a:rPr lang="de-DE" sz="1100" b="1" i="1" kern="1200" dirty="0"/>
            <a:t>Jeopardy!</a:t>
          </a:r>
          <a:endParaRPr lang="de-DE" sz="1100" kern="1200" dirty="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r>
            <a:rPr lang="de-DE" sz="900" kern="1200" dirty="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DeepFaceLive</a:t>
          </a:r>
          <a:endParaRPr lang="de-DE" sz="900" kern="1200" dirty="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ChatGPT</a:t>
          </a:r>
          <a:endParaRPr lang="de-DE" sz="900" kern="1200" dirty="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r>
            <a:rPr lang="de-DE" sz="900" kern="1200" dirty="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07.09.2023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07.09.2023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16719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181095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129319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3580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200108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636935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TODO</a:t>
            </a:r>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41334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Bevor überwachtes/unüberwachtes/bestärkendes Lernen verstanden werden kann, muss der Unterschied zwischen Training und Inferenz geklärt werden</a:t>
            </a:r>
          </a:p>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2726220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3820161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finden wir heraus, was der Output für 10 ist?</a:t>
            </a:r>
          </a:p>
          <a:p>
            <a:pPr marL="171450" indent="-171450">
              <a:buFontTx/>
              <a:buChar char="-"/>
            </a:pPr>
            <a:r>
              <a:rPr lang="de-DE"/>
              <a:t>Hier ist das Beispiel sehr einfach, in der Realität natürlich viel komplexer</a:t>
            </a:r>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2921957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5</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im Video: gegebene Outputs/Lösungen nutzen, um die gesuchte Funktion zu finden</a:t>
            </a:r>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745958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Durch die gegebenen Lösungen/Outputs können wir vermuten, dass die gesuchte Funktion </a:t>
            </a:r>
            <a:r>
              <a:rPr lang="de-DE" b="1"/>
              <a:t>x</a:t>
            </a:r>
            <a:r>
              <a:rPr lang="de-DE" b="1" baseline="30000"/>
              <a:t>2</a:t>
            </a:r>
            <a:r>
              <a:rPr lang="de-DE"/>
              <a:t> ist</a:t>
            </a:r>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33945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Diese Annäherung können wir nutzen, um eine Vorhersage für unbekannte Inputs zu machen</a:t>
            </a:r>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2759637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Achtung!!! Funktionsannäherung muss nicht stimmen!!!</a:t>
            </a:r>
          </a:p>
          <a:p>
            <a:pPr marL="171450" indent="-171450">
              <a:buFontTx/>
              <a:buChar char="-"/>
            </a:pPr>
            <a:r>
              <a:rPr lang="de-DE"/>
              <a:t>Es ist eben nur eine Annäherung</a:t>
            </a:r>
          </a:p>
          <a:p>
            <a:pPr marL="171450" indent="-171450">
              <a:buFontTx/>
              <a:buChar char="-"/>
            </a:pPr>
            <a:r>
              <a:rPr lang="de-DE"/>
              <a:t>Die zugrunde liegende Funktion kann anders sein</a:t>
            </a:r>
          </a:p>
          <a:p>
            <a:pPr marL="171450" indent="-171450">
              <a:buFontTx/>
              <a:buChar char="-"/>
            </a:pPr>
            <a:r>
              <a:rPr lang="de-DE"/>
              <a:t>Output wird auch Label genannt</a:t>
            </a:r>
          </a:p>
          <a:p>
            <a:pPr marL="171450" indent="-171450">
              <a:buFontTx/>
              <a:buChar char="-"/>
            </a:pPr>
            <a:r>
              <a:rPr lang="de-DE"/>
              <a:t>Regression</a:t>
            </a:r>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3203161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 der Anwendung macht das Modell Vorhersagen für (unbekannte) Inputs mit der angenäherten Funktion</a:t>
            </a:r>
          </a:p>
          <a:p>
            <a:pPr marL="171450" indent="-171450">
              <a:buFontTx/>
              <a:buChar char="-"/>
            </a:pPr>
            <a:r>
              <a:rPr lang="de-DE" b="0" i="0">
                <a:solidFill>
                  <a:srgbClr val="D1D5DB"/>
                </a:solidFill>
                <a:effectLst/>
                <a:latin typeface="Söhne"/>
              </a:rPr>
              <a:t>Klassifizierung</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2813480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Video nur bis 3:10 schauen</a:t>
            </a:r>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3960194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Die Gruppierung/Beschreibung ist uns nicht bekannt. Manchmal kann sie auch nicht aus dem Modell extrahiert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342190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Beispiel: Kind soll Blöcke gruppieren</a:t>
            </a:r>
          </a:p>
          <a:p>
            <a:pPr marL="171450" indent="-171450">
              <a:buFontTx/>
              <a:buChar char="-"/>
            </a:pPr>
            <a:r>
              <a:rPr lang="de-DE"/>
              <a:t>Welche Ausgaben werden gemacht, wenn die KI keine Labels bekommt? </a:t>
            </a:r>
          </a:p>
          <a:p>
            <a:pPr marL="628650" lvl="1" indent="-171450">
              <a:buFontTx/>
              <a:buChar char="-"/>
            </a:pPr>
            <a:r>
              <a:rPr lang="de-DE"/>
              <a:t>Verschiedene Möglichkeiten</a:t>
            </a:r>
          </a:p>
        </p:txBody>
      </p:sp>
      <p:sp>
        <p:nvSpPr>
          <p:cNvPr id="4" name="Foliennummernplatzhalter 3"/>
          <p:cNvSpPr>
            <a:spLocks noGrp="1"/>
          </p:cNvSpPr>
          <p:nvPr>
            <p:ph type="sldNum" sz="quarter" idx="5"/>
          </p:nvPr>
        </p:nvSpPr>
        <p:spPr/>
        <p:txBody>
          <a:bodyPr/>
          <a:lstStyle/>
          <a:p>
            <a:fld id="{6C0F03CB-9ED1-4835-B01A-EE77F2B02BD5}" type="slidenum">
              <a:rPr lang="de-DE" smtClean="0"/>
              <a:t>33</a:t>
            </a:fld>
            <a:endParaRPr lang="de-DE"/>
          </a:p>
        </p:txBody>
      </p:sp>
    </p:spTree>
    <p:extLst>
      <p:ext uri="{BB962C8B-B14F-4D97-AF65-F5344CB8AC3E}">
        <p14:creationId xmlns:p14="http://schemas.microsoft.com/office/powerpoint/2010/main" val="2859429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34</a:t>
            </a:fld>
            <a:endParaRPr lang="de-DE"/>
          </a:p>
        </p:txBody>
      </p:sp>
    </p:spTree>
    <p:extLst>
      <p:ext uri="{BB962C8B-B14F-4D97-AF65-F5344CB8AC3E}">
        <p14:creationId xmlns:p14="http://schemas.microsoft.com/office/powerpoint/2010/main" val="2449001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Kurz Reinforcement Learning</a:t>
            </a:r>
          </a:p>
          <a:p>
            <a:pPr marL="171450" indent="-171450">
              <a:buFontTx/>
              <a:buChar char="-"/>
            </a:pPr>
            <a:r>
              <a:rPr lang="de-DE"/>
              <a:t>Wird nicht weiter behandelt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35</a:t>
            </a:fld>
            <a:endParaRPr lang="de-DE"/>
          </a:p>
        </p:txBody>
      </p:sp>
    </p:spTree>
    <p:extLst>
      <p:ext uri="{BB962C8B-B14F-4D97-AF65-F5344CB8AC3E}">
        <p14:creationId xmlns:p14="http://schemas.microsoft.com/office/powerpoint/2010/main" val="41011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r>
              <a:rPr lang="de-DE"/>
              <a:t>https://www.youtube.com/watch?v=qv6UVOQ0F44</a:t>
            </a:r>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416332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Aufgabe: Welche Funktion passt am besten zu den Daten? -&gt; Funktionsannäherung -&gt; </a:t>
            </a:r>
            <a:r>
              <a:rPr lang="de-DE" err="1"/>
              <a:t>supervised</a:t>
            </a:r>
            <a:r>
              <a:rPr lang="de-DE"/>
              <a:t> </a:t>
            </a:r>
            <a:r>
              <a:rPr lang="de-DE" err="1"/>
              <a:t>learning</a:t>
            </a:r>
            <a:endParaRPr lang="de-DE"/>
          </a:p>
          <a:p>
            <a:pPr marL="628650" lvl="1" indent="-171450">
              <a:buFontTx/>
              <a:buChar char="-"/>
            </a:pPr>
            <a:r>
              <a:rPr lang="de-DE"/>
              <a:t>Wie Beispiel mit x zum Quadrat</a:t>
            </a:r>
          </a:p>
          <a:p>
            <a:pPr marL="171450" indent="-171450">
              <a:buFontTx/>
              <a:buChar char="-"/>
            </a:pPr>
            <a:r>
              <a:rPr lang="de-DE"/>
              <a:t>Irgendwelche Messwerte, die nach x time abgelesen/gemessen wurden</a:t>
            </a:r>
          </a:p>
          <a:p>
            <a:pPr marL="171450" indent="-171450">
              <a:buFontTx/>
              <a:buChar char="-"/>
            </a:pPr>
            <a:r>
              <a:rPr lang="de-DE"/>
              <a:t>Schüler fragen:</a:t>
            </a:r>
          </a:p>
          <a:p>
            <a:pPr marL="628650" lvl="1"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Wieso ist </a:t>
            </a:r>
            <a:r>
              <a:rPr lang="de-DE" err="1"/>
              <a:t>under</a:t>
            </a:r>
            <a:r>
              <a:rPr lang="de-DE"/>
              <a:t>- und </a:t>
            </a:r>
            <a:r>
              <a:rPr lang="de-DE" err="1"/>
              <a:t>overfitting</a:t>
            </a:r>
            <a:r>
              <a:rPr lang="de-DE"/>
              <a:t> nicht gut?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37</a:t>
            </a:fld>
            <a:endParaRPr lang="de-DE"/>
          </a:p>
        </p:txBody>
      </p:sp>
    </p:spTree>
    <p:extLst>
      <p:ext uri="{BB962C8B-B14F-4D97-AF65-F5344CB8AC3E}">
        <p14:creationId xmlns:p14="http://schemas.microsoft.com/office/powerpoint/2010/main" val="2527062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t>Keine guten Vorhersagen für neue Daten</a:t>
            </a:r>
          </a:p>
          <a:p>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38</a:t>
            </a:fld>
            <a:endParaRPr lang="de-DE"/>
          </a:p>
        </p:txBody>
      </p:sp>
    </p:spTree>
    <p:extLst>
      <p:ext uri="{BB962C8B-B14F-4D97-AF65-F5344CB8AC3E}">
        <p14:creationId xmlns:p14="http://schemas.microsoft.com/office/powerpoint/2010/main" val="1779689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lvl="1" indent="-171450">
              <a:buFontTx/>
              <a:buChar char="-"/>
            </a:pPr>
            <a:r>
              <a:rPr lang="de-DE"/>
              <a:t>Keine guten Vorhersagen für neue Daten</a:t>
            </a:r>
          </a:p>
        </p:txBody>
      </p:sp>
      <p:sp>
        <p:nvSpPr>
          <p:cNvPr id="4" name="Foliennummernplatzhalter 3"/>
          <p:cNvSpPr>
            <a:spLocks noGrp="1"/>
          </p:cNvSpPr>
          <p:nvPr>
            <p:ph type="sldNum" sz="quarter" idx="5"/>
          </p:nvPr>
        </p:nvSpPr>
        <p:spPr/>
        <p:txBody>
          <a:bodyPr/>
          <a:lstStyle/>
          <a:p>
            <a:fld id="{6C0F03CB-9ED1-4835-B01A-EE77F2B02BD5}" type="slidenum">
              <a:rPr lang="de-DE" smtClean="0"/>
              <a:t>39</a:t>
            </a:fld>
            <a:endParaRPr lang="de-DE"/>
          </a:p>
        </p:txBody>
      </p:sp>
    </p:spTree>
    <p:extLst>
      <p:ext uri="{BB962C8B-B14F-4D97-AF65-F5344CB8AC3E}">
        <p14:creationId xmlns:p14="http://schemas.microsoft.com/office/powerpoint/2010/main" val="1420156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40</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41</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43</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44</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45</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9</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12</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14</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1939768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07.09.2023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07.09.2023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07.09.2023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07.09.2023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07.09.2023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07.09.2023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07.09.2023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07.09.2023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07.09.2023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07.09.2023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07.09.2023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07.09.2023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07.09.2023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07.09.2023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07.09.2023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07.09.2023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07.09.2023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8.png"/><Relationship Id="rId3" Type="http://schemas.microsoft.com/office/2007/relationships/media" Target="../media/media2.mp4"/><Relationship Id="rId7" Type="http://schemas.openxmlformats.org/officeDocument/2006/relationships/diagramData" Target="../diagrams/data4.xml"/><Relationship Id="rId12" Type="http://schemas.openxmlformats.org/officeDocument/2006/relationships/image" Target="../media/image3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microsoft.com/office/2007/relationships/diagramDrawing" Target="../diagrams/drawing4.xml"/><Relationship Id="rId5" Type="http://schemas.openxmlformats.org/officeDocument/2006/relationships/slideLayout" Target="../slideLayouts/slideLayout6.xml"/><Relationship Id="rId10" Type="http://schemas.openxmlformats.org/officeDocument/2006/relationships/diagramColors" Target="../diagrams/colors4.xml"/><Relationship Id="rId4" Type="http://schemas.openxmlformats.org/officeDocument/2006/relationships/video" Target="../media/media2.mp4"/><Relationship Id="rId9" Type="http://schemas.openxmlformats.org/officeDocument/2006/relationships/diagramQuickStyle" Target="../diagrams/quickStyle4.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ideo" Target="https://www.youtube.com/embed/Ki2iHgKxRBo?list=PLAwxTw4SYaPl0N6-e1GvyLp5-MUMUjOKo" TargetMode="Externa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6.sv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ideo" Target="https://www.youtube.com/embed/1qtfILYSDJY?list=PLAwxTw4SYaPl0N6-e1GvyLp5-MUMUjOKo" TargetMode="External"/><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6.sv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45.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8.png"/><Relationship Id="rId2" Type="http://schemas.openxmlformats.org/officeDocument/2006/relationships/notesSlide" Target="../notesSlides/notesSlide28.xml"/><Relationship Id="rId16" Type="http://schemas.openxmlformats.org/officeDocument/2006/relationships/image" Target="../media/image67.svg"/><Relationship Id="rId20" Type="http://schemas.openxmlformats.org/officeDocument/2006/relationships/image" Target="../media/image71.svg"/><Relationship Id="rId1" Type="http://schemas.openxmlformats.org/officeDocument/2006/relationships/slideLayout" Target="../slideLayouts/slideLayout6.xml"/><Relationship Id="rId6" Type="http://schemas.openxmlformats.org/officeDocument/2006/relationships/image" Target="../media/image57.svg"/><Relationship Id="rId11" Type="http://schemas.openxmlformats.org/officeDocument/2006/relationships/image" Target="../media/image62.png"/><Relationship Id="rId24" Type="http://schemas.openxmlformats.org/officeDocument/2006/relationships/image" Target="../media/image75.sv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svg"/><Relationship Id="rId19" Type="http://schemas.openxmlformats.org/officeDocument/2006/relationships/image" Target="../media/image70.png"/><Relationship Id="rId4" Type="http://schemas.openxmlformats.org/officeDocument/2006/relationships/image" Target="../media/image46.svg"/><Relationship Id="rId9" Type="http://schemas.openxmlformats.org/officeDocument/2006/relationships/image" Target="../media/image60.png"/><Relationship Id="rId14" Type="http://schemas.openxmlformats.org/officeDocument/2006/relationships/image" Target="../media/image65.svg"/><Relationship Id="rId22" Type="http://schemas.openxmlformats.org/officeDocument/2006/relationships/image" Target="../media/image73.sv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ideo" Target="https://www.youtube.com/embed/kopoLzvh5jY?feature=oembed" TargetMode="External"/><Relationship Id="rId4" Type="http://schemas.openxmlformats.org/officeDocument/2006/relationships/image" Target="../media/image76.jpe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86.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90.jpeg"/></Relationships>
</file>

<file path=ppt/slides/_rels/slide4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3.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5.jpe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a:ln>
            <a:noFill/>
          </a:ln>
          <a:effectLst>
            <a:outerShdw blurRad="190500" algn="tl" rotWithShape="0">
              <a:srgbClr val="000000">
                <a:alpha val="70000"/>
              </a:srgbClr>
            </a:outerShdw>
          </a:effectLst>
        </p:spPr>
      </p:pic>
      <p:sp>
        <p:nvSpPr>
          <p:cNvPr id="7" name="Textfeld 6">
            <a:extLst>
              <a:ext uri="{FF2B5EF4-FFF2-40B4-BE49-F238E27FC236}">
                <a16:creationId xmlns:a16="http://schemas.microsoft.com/office/drawing/2014/main" id="{43121066-D071-760F-A003-287E557F22E3}"/>
              </a:ext>
            </a:extLst>
          </p:cNvPr>
          <p:cNvSpPr txBox="1"/>
          <p:nvPr/>
        </p:nvSpPr>
        <p:spPr>
          <a:xfrm>
            <a:off x="4425474" y="5959475"/>
            <a:ext cx="3338946" cy="184666"/>
          </a:xfrm>
          <a:prstGeom prst="rect">
            <a:avLst/>
          </a:prstGeom>
          <a:noFill/>
        </p:spPr>
        <p:txBody>
          <a:bodyPr wrap="square">
            <a:spAutoFit/>
          </a:bodyPr>
          <a:lstStyle/>
          <a:p>
            <a:pPr algn="ctr"/>
            <a:r>
              <a:rPr lang="de-DE" sz="600" dirty="0">
                <a:solidFill>
                  <a:schemeClr val="bg1">
                    <a:lumMod val="50000"/>
                  </a:schemeClr>
                </a:solidFill>
              </a:rPr>
              <a:t>www.youtube.com/watch?v=P18EdAKuC1U</a:t>
            </a:r>
          </a:p>
        </p:txBody>
      </p:sp>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00646852"/>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12" cstate="print">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1640427" cy="276999"/>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
        <p:nvSpPr>
          <p:cNvPr id="9" name="Rechteck 8">
            <a:extLst>
              <a:ext uri="{FF2B5EF4-FFF2-40B4-BE49-F238E27FC236}">
                <a16:creationId xmlns:a16="http://schemas.microsoft.com/office/drawing/2014/main" id="{FEE73E79-DF2E-C61E-98EA-31020F5A6602}"/>
              </a:ext>
            </a:extLst>
          </p:cNvPr>
          <p:cNvSpPr/>
          <p:nvPr/>
        </p:nvSpPr>
        <p:spPr>
          <a:xfrm>
            <a:off x="2660400" y="5381372"/>
            <a:ext cx="8626913" cy="1015663"/>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Interaktives Beispiel (Bildgenerierung, </a:t>
            </a:r>
            <a:b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Style Transfer, Celebrity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Matching</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Deep Fake)</a:t>
            </a:r>
          </a:p>
        </p:txBody>
      </p:sp>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1691640" y="3727588"/>
            <a:ext cx="9651768"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a:t>Deep Fake, Celebrity </a:t>
            </a:r>
            <a:r>
              <a:rPr lang="de-DE" sz="2200" dirty="0" err="1"/>
              <a:t>Matching</a:t>
            </a:r>
            <a:r>
              <a:rPr lang="de-DE" sz="2200" dirty="0"/>
              <a:t> oder Bild Generierungsbeispiel</a:t>
            </a:r>
          </a:p>
        </p:txBody>
      </p:sp>
    </p:spTree>
    <p:extLst>
      <p:ext uri="{BB962C8B-B14F-4D97-AF65-F5344CB8AC3E}">
        <p14:creationId xmlns:p14="http://schemas.microsoft.com/office/powerpoint/2010/main" val="8343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13</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255540" y="1877292"/>
            <a:ext cx="7680919" cy="4309944"/>
          </a:xfrm>
        </p:spPr>
      </p:pic>
      <p:sp>
        <p:nvSpPr>
          <p:cNvPr id="7" name="Textfeld 6">
            <a:extLst>
              <a:ext uri="{FF2B5EF4-FFF2-40B4-BE49-F238E27FC236}">
                <a16:creationId xmlns:a16="http://schemas.microsoft.com/office/drawing/2014/main" id="{10C48A63-AA95-5F1F-E1C0-657FBFBDDD3C}"/>
              </a:ext>
            </a:extLst>
          </p:cNvPr>
          <p:cNvSpPr txBox="1"/>
          <p:nvPr/>
        </p:nvSpPr>
        <p:spPr>
          <a:xfrm>
            <a:off x="1800038" y="6248600"/>
            <a:ext cx="8589818" cy="184666"/>
          </a:xfrm>
          <a:prstGeom prst="rect">
            <a:avLst/>
          </a:prstGeom>
          <a:noFill/>
        </p:spPr>
        <p:txBody>
          <a:bodyPr wrap="square">
            <a:spAutoFit/>
          </a:bodyPr>
          <a:lstStyle/>
          <a:p>
            <a:pPr algn="ctr"/>
            <a:r>
              <a:rPr lang="de-DE" sz="600" dirty="0">
                <a:solidFill>
                  <a:schemeClr val="bg1">
                    <a:lumMod val="50000"/>
                  </a:schemeClr>
                </a:solidFill>
              </a:rPr>
              <a:t>www.youtube.com/watch?v=sDt5bTQBJis</a:t>
            </a:r>
          </a:p>
        </p:txBody>
      </p:sp>
    </p:spTree>
    <p:extLst>
      <p:ext uri="{BB962C8B-B14F-4D97-AF65-F5344CB8AC3E}">
        <p14:creationId xmlns:p14="http://schemas.microsoft.com/office/powerpoint/2010/main" val="391331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en-US" b="1" dirty="0" err="1"/>
              <a:t>Künstliche</a:t>
            </a:r>
            <a:r>
              <a:rPr lang="en-US" b="1" dirty="0"/>
              <a:t> </a:t>
            </a:r>
            <a:r>
              <a:rPr lang="en-US" b="1" dirty="0" err="1"/>
              <a:t>Intelligenz</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1446447321"/>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287532"/>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Treffen</a:t>
            </a:r>
            <a:r>
              <a:rPr lang="en-US" dirty="0"/>
              <a:t> von </a:t>
            </a:r>
            <a:r>
              <a:rPr lang="en-US" dirty="0" err="1"/>
              <a:t>Entscheidungen</a:t>
            </a:r>
            <a:r>
              <a:rPr lang="en-US" dirty="0"/>
              <a:t> &amp; </a:t>
            </a:r>
            <a:r>
              <a:rPr lang="en-US" dirty="0" err="1"/>
              <a:t>Lösen</a:t>
            </a:r>
            <a:r>
              <a:rPr lang="en-US" dirty="0"/>
              <a:t> von </a:t>
            </a:r>
            <a:r>
              <a:rPr lang="en-US" dirty="0" err="1"/>
              <a:t>Problemen</a:t>
            </a:r>
            <a:endParaRPr lang="en-US" dirty="0"/>
          </a:p>
          <a:p>
            <a:pPr marL="342900" lvl="8" indent="-342900">
              <a:lnSpc>
                <a:spcPct val="150000"/>
              </a:lnSpc>
              <a:buFont typeface="Wingdings" panose="05000000000000000000" pitchFamily="2" charset="2"/>
              <a:buChar char="Ø"/>
            </a:pPr>
            <a:r>
              <a:rPr lang="en-US" dirty="0" err="1"/>
              <a:t>Häufig</a:t>
            </a:r>
            <a:r>
              <a:rPr lang="en-US" dirty="0"/>
              <a:t> </a:t>
            </a:r>
            <a:r>
              <a:rPr lang="en-US" dirty="0" err="1"/>
              <a:t>basierend</a:t>
            </a:r>
            <a:r>
              <a:rPr lang="en-US" dirty="0"/>
              <a:t> auf </a:t>
            </a:r>
            <a:r>
              <a:rPr lang="en-US" dirty="0" err="1"/>
              <a:t>Expertensystemen</a:t>
            </a:r>
            <a:r>
              <a:rPr lang="en-US" dirty="0"/>
              <a:t> und </a:t>
            </a:r>
            <a:r>
              <a:rPr lang="en-US" dirty="0" err="1"/>
              <a:t>vordefinierten</a:t>
            </a:r>
            <a:r>
              <a:rPr lang="en-US" dirty="0"/>
              <a:t> </a:t>
            </a:r>
            <a:r>
              <a:rPr lang="en-US" dirty="0" err="1"/>
              <a:t>Regeln</a:t>
            </a:r>
            <a:endParaRPr lang="en-US" dirty="0"/>
          </a:p>
        </p:txBody>
      </p:sp>
    </p:spTree>
    <p:extLst>
      <p:ext uri="{BB962C8B-B14F-4D97-AF65-F5344CB8AC3E}">
        <p14:creationId xmlns:p14="http://schemas.microsoft.com/office/powerpoint/2010/main" val="264236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Beispiel Chatbot</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007346" y="2068158"/>
            <a:ext cx="6091345" cy="518661"/>
          </a:xfrm>
        </p:spPr>
        <p:txBody>
          <a:bodyPr/>
          <a:lstStyle/>
          <a:p>
            <a:r>
              <a:rPr lang="de-DE" b="1" dirty="0"/>
              <a:t>Pizza Chatbot:</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feld 4">
            <a:extLst>
              <a:ext uri="{FF2B5EF4-FFF2-40B4-BE49-F238E27FC236}">
                <a16:creationId xmlns:a16="http://schemas.microsoft.com/office/drawing/2014/main" id="{FBA0CA8F-55D5-AF53-ADF7-B35BA4E432D8}"/>
              </a:ext>
            </a:extLst>
          </p:cNvPr>
          <p:cNvSpPr txBox="1"/>
          <p:nvPr/>
        </p:nvSpPr>
        <p:spPr>
          <a:xfrm>
            <a:off x="5505451" y="2811704"/>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I‘d</a:t>
            </a:r>
            <a:r>
              <a:rPr lang="de-DE" sz="1600" dirty="0">
                <a:solidFill>
                  <a:schemeClr val="accent1">
                    <a:lumMod val="75000"/>
                  </a:schemeClr>
                </a:solidFill>
                <a:latin typeface="Calibri" panose="020F0502020204030204" pitchFamily="34" charset="0"/>
                <a:cs typeface="Calibri" panose="020F0502020204030204" pitchFamily="34" charset="0"/>
              </a:rPr>
              <a:t> like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order</a:t>
            </a:r>
            <a:r>
              <a:rPr lang="de-DE" sz="1600" dirty="0">
                <a:solidFill>
                  <a:schemeClr val="accent1">
                    <a:lumMod val="75000"/>
                  </a:schemeClr>
                </a:solidFill>
                <a:latin typeface="Calibri" panose="020F0502020204030204" pitchFamily="34" charset="0"/>
                <a:cs typeface="Calibri" panose="020F0502020204030204" pitchFamily="34" charset="0"/>
              </a:rPr>
              <a:t> a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with</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mushrooms</a:t>
            </a:r>
            <a:r>
              <a:rPr lang="de-DE" sz="1600" dirty="0">
                <a:solidFill>
                  <a:schemeClr val="accent1">
                    <a:lumMod val="75000"/>
                  </a:schemeClr>
                </a:solidFill>
                <a:latin typeface="Calibri" panose="020F0502020204030204" pitchFamily="34" charset="0"/>
                <a:cs typeface="Calibri" panose="020F0502020204030204" pitchFamily="34" charset="0"/>
              </a:rPr>
              <a:t> and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BC193386-BCEF-1264-39F7-937B4CEF6F91}"/>
              </a:ext>
            </a:extLst>
          </p:cNvPr>
          <p:cNvSpPr txBox="1"/>
          <p:nvPr/>
        </p:nvSpPr>
        <p:spPr>
          <a:xfrm>
            <a:off x="6467475" y="2588924"/>
            <a:ext cx="5448300"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Hello! Welcome to </a:t>
            </a:r>
            <a:r>
              <a:rPr lang="en-US" sz="1600" b="0" i="1" dirty="0" err="1">
                <a:solidFill>
                  <a:schemeClr val="accent5">
                    <a:lumMod val="75000"/>
                  </a:schemeClr>
                </a:solidFill>
                <a:effectLst/>
                <a:latin typeface="Calibri" panose="020F0502020204030204" pitchFamily="34" charset="0"/>
                <a:cs typeface="Calibri" panose="020F0502020204030204" pitchFamily="34" charset="0"/>
              </a:rPr>
              <a:t>PizzaBot</a:t>
            </a:r>
            <a:r>
              <a:rPr lang="en-US" sz="1600" b="0" i="1" dirty="0">
                <a:solidFill>
                  <a:schemeClr val="accent5">
                    <a:lumMod val="75000"/>
                  </a:schemeClr>
                </a:solidFill>
                <a:effectLst/>
                <a:latin typeface="Calibri" panose="020F0502020204030204" pitchFamily="34" charset="0"/>
                <a:cs typeface="Calibri" panose="020F0502020204030204" pitchFamily="34" charset="0"/>
              </a:rPr>
              <a:t>. How can I assist you today?</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CE688F7A-9D84-17BD-1D68-0D2B2E9E37DC}"/>
              </a:ext>
            </a:extLst>
          </p:cNvPr>
          <p:cNvSpPr txBox="1"/>
          <p:nvPr/>
        </p:nvSpPr>
        <p:spPr>
          <a:xfrm>
            <a:off x="6467475" y="3232877"/>
            <a:ext cx="5724525"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Great! What size of pizza would you like: small, medium, or large?</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2" name="Textfeld 11">
            <a:extLst>
              <a:ext uri="{FF2B5EF4-FFF2-40B4-BE49-F238E27FC236}">
                <a16:creationId xmlns:a16="http://schemas.microsoft.com/office/drawing/2014/main" id="{AED7B2DC-7024-B0FF-1E0F-F80A781C4167}"/>
              </a:ext>
            </a:extLst>
          </p:cNvPr>
          <p:cNvSpPr txBox="1"/>
          <p:nvPr/>
        </p:nvSpPr>
        <p:spPr>
          <a:xfrm>
            <a:off x="5505451" y="3457933"/>
            <a:ext cx="5916031" cy="423449"/>
          </a:xfrm>
          <a:prstGeom prst="rect">
            <a:avLst/>
          </a:prstGeom>
          <a:noFill/>
        </p:spPr>
        <p:txBody>
          <a:bodyPr wrap="square">
            <a:spAutoFit/>
          </a:bodyPr>
          <a:lstStyle/>
          <a:p>
            <a:pPr marL="0" lvl="8">
              <a:lnSpc>
                <a:spcPct val="150000"/>
              </a:lnSpc>
            </a:pPr>
            <a:r>
              <a:rPr lang="de-DE" sz="1600" dirty="0">
                <a:solidFill>
                  <a:schemeClr val="accent1">
                    <a:lumMod val="75000"/>
                  </a:schemeClr>
                </a:solidFill>
                <a:latin typeface="Calibri" panose="020F0502020204030204" pitchFamily="34" charset="0"/>
                <a:cs typeface="Calibri" panose="020F0502020204030204" pitchFamily="34" charset="0"/>
              </a:rPr>
              <a:t>A </a:t>
            </a:r>
            <a:r>
              <a:rPr lang="de-DE" sz="1600" dirty="0">
                <a:solidFill>
                  <a:schemeClr val="accent1">
                    <a:lumMod val="75000"/>
                  </a:schemeClr>
                </a:solidFill>
                <a:highlight>
                  <a:srgbClr val="FFFF00"/>
                </a:highlight>
                <a:latin typeface="Calibri" panose="020F0502020204030204" pitchFamily="34" charset="0"/>
                <a:cs typeface="Calibri" panose="020F0502020204030204" pitchFamily="34" charset="0"/>
              </a:rPr>
              <a:t>medium</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please</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6ABCFAA-36A2-3DAA-7AB1-30E1BD5A4195}"/>
              </a:ext>
            </a:extLst>
          </p:cNvPr>
          <p:cNvSpPr txBox="1"/>
          <p:nvPr/>
        </p:nvSpPr>
        <p:spPr>
          <a:xfrm>
            <a:off x="6467475" y="387176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Excellent choice! Your total is $12. Would you like to proceed with the order?</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DDCED34-CDDA-6BE9-62A7-B57167C138A4}"/>
              </a:ext>
            </a:extLst>
          </p:cNvPr>
          <p:cNvSpPr txBox="1"/>
          <p:nvPr/>
        </p:nvSpPr>
        <p:spPr>
          <a:xfrm>
            <a:off x="5505450" y="4339291"/>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Could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you</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add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only</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half </a:t>
            </a:r>
            <a:r>
              <a:rPr lang="de-DE" sz="1600" dirty="0" err="1">
                <a:solidFill>
                  <a:schemeClr val="accent1">
                    <a:lumMod val="75000"/>
                  </a:schemeClr>
                </a:solidFill>
                <a:latin typeface="Calibri" panose="020F0502020204030204" pitchFamily="34" charset="0"/>
                <a:cs typeface="Calibri" panose="020F0502020204030204" pitchFamily="34" charset="0"/>
              </a:rPr>
              <a:t>of</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43771639-4A96-57FD-62DB-8F1931D23BC2}"/>
              </a:ext>
            </a:extLst>
          </p:cNvPr>
          <p:cNvSpPr txBox="1"/>
          <p:nvPr/>
        </p:nvSpPr>
        <p:spPr>
          <a:xfrm>
            <a:off x="6467475" y="476862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Sorry I cannot do that. Paprika is already part of your pizza’s topping.</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70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de-DE" b="1" dirty="0"/>
              <a:t>M</a:t>
            </a:r>
            <a:r>
              <a:rPr lang="en-US" b="1" dirty="0" err="1"/>
              <a:t>aschinelles</a:t>
            </a:r>
            <a:r>
              <a:rPr lang="en-US" b="1" dirty="0"/>
              <a:t> </a:t>
            </a:r>
            <a:r>
              <a:rPr lang="en-US" b="1" dirty="0" err="1"/>
              <a:t>Lernen</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703030"/>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Selbstständiges</a:t>
            </a:r>
            <a:r>
              <a:rPr lang="en-US" dirty="0"/>
              <a:t> </a:t>
            </a:r>
            <a:r>
              <a:rPr lang="en-US" dirty="0" err="1"/>
              <a:t>Lernen</a:t>
            </a:r>
            <a:r>
              <a:rPr lang="en-US" dirty="0"/>
              <a:t> von </a:t>
            </a:r>
            <a:r>
              <a:rPr lang="en-US" dirty="0" err="1"/>
              <a:t>Mustern</a:t>
            </a:r>
            <a:r>
              <a:rPr lang="en-US" dirty="0"/>
              <a:t> auf Basis von </a:t>
            </a:r>
            <a:r>
              <a:rPr lang="en-US" dirty="0" err="1"/>
              <a:t>Daten</a:t>
            </a:r>
            <a:r>
              <a:rPr lang="en-US" dirty="0"/>
              <a:t>.</a:t>
            </a:r>
          </a:p>
          <a:p>
            <a:pPr marL="342900" lvl="8" indent="-342900">
              <a:lnSpc>
                <a:spcPct val="150000"/>
              </a:lnSpc>
              <a:buFont typeface="Wingdings" panose="05000000000000000000" pitchFamily="2" charset="2"/>
              <a:buChar char="Ø"/>
            </a:pPr>
            <a:r>
              <a:rPr lang="en-US" dirty="0" err="1"/>
              <a:t>Verbesserung</a:t>
            </a:r>
            <a:r>
              <a:rPr lang="en-US" dirty="0"/>
              <a:t> von </a:t>
            </a:r>
            <a:r>
              <a:rPr lang="en-US" dirty="0" err="1"/>
              <a:t>Vorhersagen</a:t>
            </a:r>
            <a:r>
              <a:rPr lang="en-US" dirty="0"/>
              <a:t> </a:t>
            </a:r>
            <a:r>
              <a:rPr lang="en-US" dirty="0" err="1"/>
              <a:t>durch</a:t>
            </a:r>
            <a:r>
              <a:rPr lang="en-US" dirty="0"/>
              <a:t> Training.</a:t>
            </a:r>
          </a:p>
          <a:p>
            <a:pPr marL="342900" lvl="8" indent="-342900">
              <a:lnSpc>
                <a:spcPct val="150000"/>
              </a:lnSpc>
              <a:buFont typeface="Wingdings" panose="05000000000000000000" pitchFamily="2" charset="2"/>
              <a:buChar char="Ø"/>
            </a:pPr>
            <a:endParaRPr lang="en-US" dirty="0"/>
          </a:p>
        </p:txBody>
      </p:sp>
      <p:cxnSp>
        <p:nvCxnSpPr>
          <p:cNvPr id="7" name="Gerade Verbindung mit Pfeil 6">
            <a:extLst>
              <a:ext uri="{FF2B5EF4-FFF2-40B4-BE49-F238E27FC236}">
                <a16:creationId xmlns:a16="http://schemas.microsoft.com/office/drawing/2014/main" id="{1A23167F-24A0-8569-A405-E5E258A5BE49}"/>
              </a:ext>
            </a:extLst>
          </p:cNvPr>
          <p:cNvCxnSpPr>
            <a:cxnSpLocks/>
          </p:cNvCxnSpPr>
          <p:nvPr/>
        </p:nvCxnSpPr>
        <p:spPr>
          <a:xfrm flipH="1">
            <a:off x="6048375" y="4114800"/>
            <a:ext cx="466725" cy="8763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DC5F851D-605D-855D-0D97-245E93D780CD}"/>
              </a:ext>
            </a:extLst>
          </p:cNvPr>
          <p:cNvCxnSpPr>
            <a:cxnSpLocks/>
            <a:stCxn id="22" idx="2"/>
            <a:endCxn id="18" idx="0"/>
          </p:cNvCxnSpPr>
          <p:nvPr/>
        </p:nvCxnSpPr>
        <p:spPr>
          <a:xfrm>
            <a:off x="8454732" y="4205200"/>
            <a:ext cx="12904" cy="1223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7FCAC7D-C9FE-1852-942C-34210356632E}"/>
              </a:ext>
            </a:extLst>
          </p:cNvPr>
          <p:cNvCxnSpPr>
            <a:cxnSpLocks/>
          </p:cNvCxnSpPr>
          <p:nvPr/>
        </p:nvCxnSpPr>
        <p:spPr>
          <a:xfrm>
            <a:off x="10277475" y="4176625"/>
            <a:ext cx="609600" cy="8144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Vertical Text Placeholder 4">
            <a:extLst>
              <a:ext uri="{FF2B5EF4-FFF2-40B4-BE49-F238E27FC236}">
                <a16:creationId xmlns:a16="http://schemas.microsoft.com/office/drawing/2014/main" id="{4783930F-1044-D4F8-0BCB-9D720546F4F9}"/>
              </a:ext>
            </a:extLst>
          </p:cNvPr>
          <p:cNvSpPr txBox="1">
            <a:spLocks/>
          </p:cNvSpPr>
          <p:nvPr/>
        </p:nvSpPr>
        <p:spPr>
          <a:xfrm>
            <a:off x="4581525" y="5029895"/>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Supervised Learning</a:t>
            </a:r>
          </a:p>
        </p:txBody>
      </p:sp>
      <p:sp>
        <p:nvSpPr>
          <p:cNvPr id="18" name="Vertical Text Placeholder 4">
            <a:extLst>
              <a:ext uri="{FF2B5EF4-FFF2-40B4-BE49-F238E27FC236}">
                <a16:creationId xmlns:a16="http://schemas.microsoft.com/office/drawing/2014/main" id="{DD7596EF-4763-8E24-EE66-AC02F2F7A3B4}"/>
              </a:ext>
            </a:extLst>
          </p:cNvPr>
          <p:cNvSpPr txBox="1">
            <a:spLocks/>
          </p:cNvSpPr>
          <p:nvPr/>
        </p:nvSpPr>
        <p:spPr>
          <a:xfrm>
            <a:off x="7000786" y="5428488"/>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Unsupervised Learning</a:t>
            </a:r>
          </a:p>
        </p:txBody>
      </p:sp>
      <p:sp>
        <p:nvSpPr>
          <p:cNvPr id="20" name="Vertical Text Placeholder 4">
            <a:extLst>
              <a:ext uri="{FF2B5EF4-FFF2-40B4-BE49-F238E27FC236}">
                <a16:creationId xmlns:a16="http://schemas.microsoft.com/office/drawing/2014/main" id="{BB448FBC-707C-59FB-3DD2-9591EF65078B}"/>
              </a:ext>
            </a:extLst>
          </p:cNvPr>
          <p:cNvSpPr txBox="1">
            <a:spLocks/>
          </p:cNvSpPr>
          <p:nvPr/>
        </p:nvSpPr>
        <p:spPr>
          <a:xfrm>
            <a:off x="9435412" y="5027967"/>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Reinforcement Learning</a:t>
            </a:r>
          </a:p>
        </p:txBody>
      </p:sp>
    </p:spTree>
    <p:extLst>
      <p:ext uri="{BB962C8B-B14F-4D97-AF65-F5344CB8AC3E}">
        <p14:creationId xmlns:p14="http://schemas.microsoft.com/office/powerpoint/2010/main" val="168771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17</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Supervised Learning: Algorithms, Examples, and How It Works - DatabaseTown">
            <a:extLst>
              <a:ext uri="{FF2B5EF4-FFF2-40B4-BE49-F238E27FC236}">
                <a16:creationId xmlns:a16="http://schemas.microsoft.com/office/drawing/2014/main" id="{E3E9DD12-DCB7-7C30-132B-FC6DC50BF7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4947" y="2586819"/>
            <a:ext cx="5143501" cy="36485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databasetown.com/supervised-learning-algorithms/</a:t>
            </a:r>
          </a:p>
        </p:txBody>
      </p:sp>
    </p:spTree>
    <p:extLst>
      <p:ext uri="{BB962C8B-B14F-4D97-AF65-F5344CB8AC3E}">
        <p14:creationId xmlns:p14="http://schemas.microsoft.com/office/powerpoint/2010/main" val="63088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18</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https://databasetown.com/supervised-learning-algorithms/</a:t>
            </a:r>
          </a:p>
        </p:txBody>
      </p:sp>
      <p:sp>
        <p:nvSpPr>
          <p:cNvPr id="5" name="Vertical Text Placeholder 4">
            <a:extLst>
              <a:ext uri="{FF2B5EF4-FFF2-40B4-BE49-F238E27FC236}">
                <a16:creationId xmlns:a16="http://schemas.microsoft.com/office/drawing/2014/main" id="{CDB5060A-2E7F-0EDC-5280-90F89A4E8665}"/>
              </a:ext>
            </a:extLst>
          </p:cNvPr>
          <p:cNvSpPr txBox="1">
            <a:spLocks/>
          </p:cNvSpPr>
          <p:nvPr/>
        </p:nvSpPr>
        <p:spPr>
          <a:xfrm>
            <a:off x="6353176" y="3906528"/>
            <a:ext cx="3679198" cy="595697"/>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b="1" dirty="0"/>
              <a:t>YoloV7</a:t>
            </a:r>
            <a:endParaRPr lang="en-US" b="1" dirty="0"/>
          </a:p>
        </p:txBody>
      </p:sp>
    </p:spTree>
    <p:extLst>
      <p:ext uri="{BB962C8B-B14F-4D97-AF65-F5344CB8AC3E}">
        <p14:creationId xmlns:p14="http://schemas.microsoft.com/office/powerpoint/2010/main" val="338801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19</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pic>
        <p:nvPicPr>
          <p:cNvPr id="13" name="Grafik 12" descr="Ein Bild, das Screenshot, Text, Diagramm, Kreis enthält.&#10;&#10;Automatisch generierte Beschreibung">
            <a:extLst>
              <a:ext uri="{FF2B5EF4-FFF2-40B4-BE49-F238E27FC236}">
                <a16:creationId xmlns:a16="http://schemas.microsoft.com/office/drawing/2014/main" id="{9A69D733-6D5D-9805-A734-4FADB82910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1216" y="2586819"/>
            <a:ext cx="6591300" cy="3540248"/>
          </a:xfrm>
          <a:prstGeom prst="rect">
            <a:avLst/>
          </a:prstGeom>
        </p:spPr>
      </p:pic>
    </p:spTree>
    <p:extLst>
      <p:ext uri="{BB962C8B-B14F-4D97-AF65-F5344CB8AC3E}">
        <p14:creationId xmlns:p14="http://schemas.microsoft.com/office/powerpoint/2010/main" val="197541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770602" y="2228230"/>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65" b="28052"/>
          <a:stretch/>
        </p:blipFill>
        <p:spPr>
          <a:xfrm>
            <a:off x="9631898" y="2155397"/>
            <a:ext cx="2403470" cy="541667"/>
          </a:xfrm>
          <a:prstGeom prst="rect">
            <a:avLst/>
          </a:prstGeom>
        </p:spPr>
      </p:pic>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515" y="2206295"/>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C02FCCA4-8FE0-FBC6-3DE1-5C66359B9635}"/>
              </a:ext>
            </a:extLst>
          </p:cNvPr>
          <p:cNvPicPr>
            <a:picLocks noChangeAspect="1"/>
          </p:cNvPicPr>
          <p:nvPr/>
        </p:nvPicPr>
        <p:blipFill>
          <a:blip r:embed="rId5"/>
          <a:stretch>
            <a:fillRect/>
          </a:stretch>
        </p:blipFill>
        <p:spPr>
          <a:xfrm>
            <a:off x="6399637" y="4445856"/>
            <a:ext cx="2857568" cy="1740167"/>
          </a:xfrm>
          <a:prstGeom prst="rect">
            <a:avLst/>
          </a:prstGeom>
        </p:spPr>
      </p:pic>
      <p:sp>
        <p:nvSpPr>
          <p:cNvPr id="15" name="Vertikaler Textplatzhalter 4">
            <a:extLst>
              <a:ext uri="{FF2B5EF4-FFF2-40B4-BE49-F238E27FC236}">
                <a16:creationId xmlns:a16="http://schemas.microsoft.com/office/drawing/2014/main" id="{3708E769-B910-F21D-7477-B520D102C8F7}"/>
              </a:ext>
            </a:extLst>
          </p:cNvPr>
          <p:cNvSpPr txBox="1">
            <a:spLocks/>
          </p:cNvSpPr>
          <p:nvPr/>
        </p:nvSpPr>
        <p:spPr>
          <a:xfrm>
            <a:off x="7020356" y="2228230"/>
            <a:ext cx="3133398"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err="1">
                <a:latin typeface="Calibri" panose="020F0502020204030204" pitchFamily="34" charset="0"/>
                <a:cs typeface="Calibri" panose="020F0502020204030204" pitchFamily="34" charset="0"/>
              </a:rPr>
              <a:t>Experimenta</a:t>
            </a:r>
            <a:r>
              <a:rPr lang="de-DE" dirty="0">
                <a:latin typeface="Calibri" panose="020F0502020204030204" pitchFamily="34" charset="0"/>
                <a:cs typeface="Calibri" panose="020F0502020204030204" pitchFamily="34" charset="0"/>
              </a:rPr>
              <a:t> Heilbronn</a:t>
            </a:r>
          </a:p>
        </p:txBody>
      </p:sp>
      <p:pic>
        <p:nvPicPr>
          <p:cNvPr id="1028" name="Picture 4" descr="undefined">
            <a:extLst>
              <a:ext uri="{FF2B5EF4-FFF2-40B4-BE49-F238E27FC236}">
                <a16:creationId xmlns:a16="http://schemas.microsoft.com/office/drawing/2014/main" id="{3537E0B4-7C30-A5B7-A5C8-33F0A5B3B4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866" y="3989959"/>
            <a:ext cx="3025044" cy="19758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D399F519-5666-0878-A240-3708884E652B}"/>
              </a:ext>
            </a:extLst>
          </p:cNvPr>
          <p:cNvSpPr txBox="1"/>
          <p:nvPr/>
        </p:nvSpPr>
        <p:spPr>
          <a:xfrm>
            <a:off x="6863129" y="6186023"/>
            <a:ext cx="1930584" cy="184666"/>
          </a:xfrm>
          <a:prstGeom prst="rect">
            <a:avLst/>
          </a:prstGeom>
          <a:noFill/>
        </p:spPr>
        <p:txBody>
          <a:bodyPr wrap="square">
            <a:spAutoFit/>
          </a:bodyPr>
          <a:lstStyle/>
          <a:p>
            <a:pPr algn="ctr"/>
            <a:r>
              <a:rPr lang="de-DE" sz="600" dirty="0">
                <a:solidFill>
                  <a:schemeClr val="bg1">
                    <a:lumMod val="50000"/>
                  </a:schemeClr>
                </a:solidFill>
              </a:rPr>
              <a:t>www.experimenta.science</a:t>
            </a:r>
          </a:p>
        </p:txBody>
      </p:sp>
      <p:sp>
        <p:nvSpPr>
          <p:cNvPr id="18" name="Textfeld 17">
            <a:extLst>
              <a:ext uri="{FF2B5EF4-FFF2-40B4-BE49-F238E27FC236}">
                <a16:creationId xmlns:a16="http://schemas.microsoft.com/office/drawing/2014/main" id="{0B2A7951-70C4-A92D-C7AA-AF1E36687638}"/>
              </a:ext>
            </a:extLst>
          </p:cNvPr>
          <p:cNvSpPr txBox="1"/>
          <p:nvPr/>
        </p:nvSpPr>
        <p:spPr>
          <a:xfrm>
            <a:off x="9432476" y="5965797"/>
            <a:ext cx="2111824" cy="184666"/>
          </a:xfrm>
          <a:prstGeom prst="rect">
            <a:avLst/>
          </a:prstGeom>
          <a:noFill/>
        </p:spPr>
        <p:txBody>
          <a:bodyPr wrap="square">
            <a:spAutoFit/>
          </a:bodyPr>
          <a:lstStyle/>
          <a:p>
            <a:pPr algn="ctr"/>
            <a:r>
              <a:rPr lang="de-DE" sz="600" dirty="0">
                <a:solidFill>
                  <a:schemeClr val="bg1">
                    <a:lumMod val="50000"/>
                  </a:schemeClr>
                </a:solidFill>
              </a:rPr>
              <a:t>wikipedia.org/wiki/Experimenta_Heilbronn</a:t>
            </a:r>
          </a:p>
        </p:txBody>
      </p:sp>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7"/>
          <a:stretch>
            <a:fillRect/>
          </a:stretch>
        </p:blipFill>
        <p:spPr>
          <a:xfrm>
            <a:off x="191089" y="4071271"/>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911843" y="6222588"/>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8"/>
          <a:stretch>
            <a:fillRect/>
          </a:stretch>
        </p:blipFill>
        <p:spPr>
          <a:xfrm>
            <a:off x="3215571" y="3520214"/>
            <a:ext cx="2894499" cy="1635392"/>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3697528" y="5171232"/>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7"/>
            <a:ext cx="3883200"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Hochschule für angewandte Wissenschaften</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Schwerpunkte Technik, Wirtschaft und Informatik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Etwa 8.300 Studierende</a:t>
            </a:r>
          </a:p>
        </p:txBody>
      </p:sp>
      <p:sp>
        <p:nvSpPr>
          <p:cNvPr id="7" name="Vertikaler Textplatzhalter 4">
            <a:extLst>
              <a:ext uri="{FF2B5EF4-FFF2-40B4-BE49-F238E27FC236}">
                <a16:creationId xmlns:a16="http://schemas.microsoft.com/office/drawing/2014/main" id="{3A3C6CB9-6E34-FF8D-4237-1B438829F02F}"/>
              </a:ext>
            </a:extLst>
          </p:cNvPr>
          <p:cNvSpPr txBox="1">
            <a:spLocks/>
          </p:cNvSpPr>
          <p:nvPr/>
        </p:nvSpPr>
        <p:spPr>
          <a:xfrm>
            <a:off x="6645455" y="2699827"/>
            <a:ext cx="4452036"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Lern- und Erlebniswelt für Naturwissenschaft und Technik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Mit Ausstellungsbereich „Entdeckerwelten“, Science Dome, Sternwarte und Laboren</a:t>
            </a:r>
          </a:p>
        </p:txBody>
      </p:sp>
    </p:spTree>
    <p:extLst>
      <p:ext uri="{BB962C8B-B14F-4D97-AF65-F5344CB8AC3E}">
        <p14:creationId xmlns:p14="http://schemas.microsoft.com/office/powerpoint/2010/main" val="32275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20</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https://databasetown.com/supervised-learning-algorithms/</a:t>
            </a:r>
          </a:p>
        </p:txBody>
      </p:sp>
      <p:sp>
        <p:nvSpPr>
          <p:cNvPr id="5" name="Vertical Text Placeholder 4">
            <a:extLst>
              <a:ext uri="{FF2B5EF4-FFF2-40B4-BE49-F238E27FC236}">
                <a16:creationId xmlns:a16="http://schemas.microsoft.com/office/drawing/2014/main" id="{CDB5060A-2E7F-0EDC-5280-90F89A4E8665}"/>
              </a:ext>
            </a:extLst>
          </p:cNvPr>
          <p:cNvSpPr txBox="1">
            <a:spLocks/>
          </p:cNvSpPr>
          <p:nvPr/>
        </p:nvSpPr>
        <p:spPr>
          <a:xfrm>
            <a:off x="6353176" y="3906528"/>
            <a:ext cx="3679198" cy="595697"/>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b="1" dirty="0"/>
              <a:t>YoloV7</a:t>
            </a:r>
            <a:endParaRPr lang="en-US" b="1" dirty="0"/>
          </a:p>
        </p:txBody>
      </p:sp>
    </p:spTree>
    <p:extLst>
      <p:ext uri="{BB962C8B-B14F-4D97-AF65-F5344CB8AC3E}">
        <p14:creationId xmlns:p14="http://schemas.microsoft.com/office/powerpoint/2010/main" val="311001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21</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p:txBody>
          <a:bodyPr anchor="t">
            <a:normAutofit/>
          </a:bodyPr>
          <a:lstStyle/>
          <a:p>
            <a:r>
              <a:rPr lang="de-DE"/>
              <a:t>KI vs. ML VS. DL</a:t>
            </a:r>
            <a:br>
              <a:rPr lang="de-DE"/>
            </a:br>
            <a:r>
              <a:rPr lang="de-DE"/>
              <a:t>TODO Beispiele?</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p:txBody>
          <a:bodyPr/>
          <a:lstStyle/>
          <a:p>
            <a:endParaRPr lang="en-US"/>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Pfeil: nach rechts 4">
            <a:extLst>
              <a:ext uri="{FF2B5EF4-FFF2-40B4-BE49-F238E27FC236}">
                <a16:creationId xmlns:a16="http://schemas.microsoft.com/office/drawing/2014/main" id="{E8653F41-EAC7-33A3-289F-06760D8524DE}"/>
              </a:ext>
            </a:extLst>
          </p:cNvPr>
          <p:cNvSpPr/>
          <p:nvPr/>
        </p:nvSpPr>
        <p:spPr>
          <a:xfrm>
            <a:off x="3089522" y="2772258"/>
            <a:ext cx="2101694"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6C70357-6BDD-EBF6-B0B2-7EAC97D241B2}"/>
              </a:ext>
            </a:extLst>
          </p:cNvPr>
          <p:cNvSpPr txBox="1"/>
          <p:nvPr/>
        </p:nvSpPr>
        <p:spPr>
          <a:xfrm>
            <a:off x="8711584" y="3402257"/>
            <a:ext cx="2953323" cy="923330"/>
          </a:xfrm>
          <a:prstGeom prst="rect">
            <a:avLst/>
          </a:prstGeom>
          <a:noFill/>
          <a:ln w="28575">
            <a:solidFill>
              <a:srgbClr val="667EC0"/>
            </a:solidFill>
          </a:ln>
        </p:spPr>
        <p:txBody>
          <a:bodyPr wrap="square" rtlCol="0">
            <a:spAutoFit/>
          </a:bodyPr>
          <a:lstStyle/>
          <a:p>
            <a:pPr marL="285750" indent="-285750">
              <a:buFont typeface="Arial" panose="020B0604020202020204" pitchFamily="34" charset="0"/>
              <a:buChar char="•"/>
            </a:pPr>
            <a:r>
              <a:rPr lang="de-DE" err="1"/>
              <a:t>Supervised</a:t>
            </a:r>
            <a:r>
              <a:rPr lang="de-DE"/>
              <a:t> Learning</a:t>
            </a:r>
          </a:p>
          <a:p>
            <a:pPr marL="285750" indent="-285750">
              <a:buFont typeface="Arial" panose="020B0604020202020204" pitchFamily="34" charset="0"/>
              <a:buChar char="•"/>
            </a:pPr>
            <a:r>
              <a:rPr lang="de-DE" err="1"/>
              <a:t>Unsupervised</a:t>
            </a:r>
            <a:r>
              <a:rPr lang="de-DE"/>
              <a:t> Learning</a:t>
            </a:r>
          </a:p>
          <a:p>
            <a:pPr marL="285750" indent="-285750">
              <a:buFont typeface="Arial" panose="020B0604020202020204" pitchFamily="34" charset="0"/>
              <a:buChar char="•"/>
            </a:pPr>
            <a:r>
              <a:rPr lang="de-DE"/>
              <a:t>Reinforcement Learning</a:t>
            </a:r>
          </a:p>
        </p:txBody>
      </p:sp>
      <p:pic>
        <p:nvPicPr>
          <p:cNvPr id="12" name="Grafik 11">
            <a:extLst>
              <a:ext uri="{FF2B5EF4-FFF2-40B4-BE49-F238E27FC236}">
                <a16:creationId xmlns:a16="http://schemas.microsoft.com/office/drawing/2014/main" id="{835BFF2F-96C2-F7B1-C20A-8F926E3BB6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5664" y="3921076"/>
            <a:ext cx="6266908" cy="3194894"/>
          </a:xfrm>
          <a:prstGeom prst="rect">
            <a:avLst/>
          </a:prstGeom>
        </p:spPr>
      </p:pic>
      <p:pic>
        <p:nvPicPr>
          <p:cNvPr id="14" name="Grafik 13">
            <a:extLst>
              <a:ext uri="{FF2B5EF4-FFF2-40B4-BE49-F238E27FC236}">
                <a16:creationId xmlns:a16="http://schemas.microsoft.com/office/drawing/2014/main" id="{212722A4-5400-DE8F-0A95-3A65E5D08E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2991" y="4785563"/>
            <a:ext cx="4605345" cy="2347823"/>
          </a:xfrm>
          <a:prstGeom prst="rect">
            <a:avLst/>
          </a:prstGeom>
        </p:spPr>
      </p:pic>
      <p:sp>
        <p:nvSpPr>
          <p:cNvPr id="15" name="Pfeil: nach rechts 14">
            <a:extLst>
              <a:ext uri="{FF2B5EF4-FFF2-40B4-BE49-F238E27FC236}">
                <a16:creationId xmlns:a16="http://schemas.microsoft.com/office/drawing/2014/main" id="{4DD84630-59F0-4E08-CD07-31452E05BE12}"/>
              </a:ext>
            </a:extLst>
          </p:cNvPr>
          <p:cNvSpPr/>
          <p:nvPr/>
        </p:nvSpPr>
        <p:spPr>
          <a:xfrm>
            <a:off x="3089522" y="3718812"/>
            <a:ext cx="2231013"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A7513582-2032-66C7-6F83-32C7C5F91ADF}"/>
              </a:ext>
            </a:extLst>
          </p:cNvPr>
          <p:cNvSpPr/>
          <p:nvPr/>
        </p:nvSpPr>
        <p:spPr>
          <a:xfrm rot="650951">
            <a:off x="2851689" y="5277940"/>
            <a:ext cx="1733018"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5118EB51-791D-434D-CC83-E0B8B224BEC0}"/>
              </a:ext>
            </a:extLst>
          </p:cNvPr>
          <p:cNvSpPr txBox="1"/>
          <p:nvPr/>
        </p:nvSpPr>
        <p:spPr>
          <a:xfrm>
            <a:off x="5349478" y="2783673"/>
            <a:ext cx="2844953" cy="369332"/>
          </a:xfrm>
          <a:prstGeom prst="rect">
            <a:avLst/>
          </a:prstGeom>
          <a:noFill/>
          <a:ln w="28575">
            <a:solidFill>
              <a:srgbClr val="667EC0"/>
            </a:solidFill>
          </a:ln>
        </p:spPr>
        <p:txBody>
          <a:bodyPr wrap="square" rtlCol="0">
            <a:spAutoFit/>
          </a:bodyPr>
          <a:lstStyle/>
          <a:p>
            <a:r>
              <a:rPr lang="de-DE"/>
              <a:t>Lösen von Problemen</a:t>
            </a:r>
          </a:p>
        </p:txBody>
      </p:sp>
      <p:sp>
        <p:nvSpPr>
          <p:cNvPr id="9" name="Textfeld 8">
            <a:extLst>
              <a:ext uri="{FF2B5EF4-FFF2-40B4-BE49-F238E27FC236}">
                <a16:creationId xmlns:a16="http://schemas.microsoft.com/office/drawing/2014/main" id="{0354B6B8-AA30-716A-36D5-DFACAAED04AD}"/>
              </a:ext>
            </a:extLst>
          </p:cNvPr>
          <p:cNvSpPr txBox="1"/>
          <p:nvPr/>
        </p:nvSpPr>
        <p:spPr>
          <a:xfrm>
            <a:off x="5349479" y="3718812"/>
            <a:ext cx="2188460" cy="646331"/>
          </a:xfrm>
          <a:prstGeom prst="rect">
            <a:avLst/>
          </a:prstGeom>
          <a:noFill/>
          <a:ln w="28575">
            <a:solidFill>
              <a:srgbClr val="667EC0"/>
            </a:solidFill>
          </a:ln>
        </p:spPr>
        <p:txBody>
          <a:bodyPr wrap="square" rtlCol="0">
            <a:spAutoFit/>
          </a:bodyPr>
          <a:lstStyle/>
          <a:p>
            <a:r>
              <a:rPr lang="de-DE"/>
              <a:t>Lernen anhand von Mustern</a:t>
            </a:r>
          </a:p>
        </p:txBody>
      </p:sp>
      <p:sp>
        <p:nvSpPr>
          <p:cNvPr id="10" name="Pfeil: nach rechts 9">
            <a:extLst>
              <a:ext uri="{FF2B5EF4-FFF2-40B4-BE49-F238E27FC236}">
                <a16:creationId xmlns:a16="http://schemas.microsoft.com/office/drawing/2014/main" id="{867B1901-983E-AE61-26F4-16D7899FD89D}"/>
              </a:ext>
            </a:extLst>
          </p:cNvPr>
          <p:cNvSpPr/>
          <p:nvPr/>
        </p:nvSpPr>
        <p:spPr>
          <a:xfrm>
            <a:off x="7625122" y="3704996"/>
            <a:ext cx="1050847"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51638E0B-1E09-77AD-0930-382C99CD557F}"/>
              </a:ext>
            </a:extLst>
          </p:cNvPr>
          <p:cNvSpPr/>
          <p:nvPr/>
        </p:nvSpPr>
        <p:spPr>
          <a:xfrm rot="359874">
            <a:off x="3088227" y="4650711"/>
            <a:ext cx="5582332"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045C8D52-2ABD-32ED-1886-02D2AFCA7884}"/>
              </a:ext>
            </a:extLst>
          </p:cNvPr>
          <p:cNvSpPr/>
          <p:nvPr/>
        </p:nvSpPr>
        <p:spPr>
          <a:xfrm>
            <a:off x="4318209" y="1931226"/>
            <a:ext cx="7752443" cy="553998"/>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Aufteilen in Beispiele aus jeder Kategorie</a:t>
            </a:r>
          </a:p>
        </p:txBody>
      </p:sp>
    </p:spTree>
    <p:extLst>
      <p:ext uri="{BB962C8B-B14F-4D97-AF65-F5344CB8AC3E}">
        <p14:creationId xmlns:p14="http://schemas.microsoft.com/office/powerpoint/2010/main" val="2237147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22</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p:txBody>
          <a:bodyPr anchor="t">
            <a:normAutofit/>
          </a:bodyPr>
          <a:lstStyle/>
          <a:p>
            <a:r>
              <a:rPr lang="de-DE" err="1"/>
              <a:t>Supervised</a:t>
            </a:r>
            <a:r>
              <a:rPr lang="de-DE"/>
              <a:t> vs. </a:t>
            </a:r>
            <a:r>
              <a:rPr lang="de-DE" err="1"/>
              <a:t>Unsupervised</a:t>
            </a:r>
            <a:r>
              <a:rPr lang="de-DE"/>
              <a:t> vs. Reinforcement Learning</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p:txBody>
          <a:bodyPr/>
          <a:lstStyle/>
          <a:p>
            <a:endParaRPr lang="en-US"/>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a:extLst>
              <a:ext uri="{FF2B5EF4-FFF2-40B4-BE49-F238E27FC236}">
                <a16:creationId xmlns:a16="http://schemas.microsoft.com/office/drawing/2014/main" id="{46C70357-6BDD-EBF6-B0B2-7EAC97D241B2}"/>
              </a:ext>
            </a:extLst>
          </p:cNvPr>
          <p:cNvSpPr txBox="1"/>
          <p:nvPr/>
        </p:nvSpPr>
        <p:spPr>
          <a:xfrm>
            <a:off x="6696895" y="3502607"/>
            <a:ext cx="2986367" cy="923330"/>
          </a:xfrm>
          <a:prstGeom prst="rect">
            <a:avLst/>
          </a:prstGeom>
          <a:noFill/>
          <a:ln w="28575">
            <a:solidFill>
              <a:srgbClr val="667EC0"/>
            </a:solidFill>
          </a:ln>
        </p:spPr>
        <p:txBody>
          <a:bodyPr wrap="square" rtlCol="0">
            <a:spAutoFit/>
          </a:bodyPr>
          <a:lstStyle/>
          <a:p>
            <a:pPr marL="285750" indent="-285750">
              <a:buFont typeface="Arial" panose="020B0604020202020204" pitchFamily="34" charset="0"/>
              <a:buChar char="•"/>
            </a:pPr>
            <a:r>
              <a:rPr lang="de-DE" err="1"/>
              <a:t>Supervised</a:t>
            </a:r>
            <a:r>
              <a:rPr lang="de-DE"/>
              <a:t> Learning</a:t>
            </a:r>
          </a:p>
          <a:p>
            <a:pPr marL="285750" indent="-285750">
              <a:buFont typeface="Arial" panose="020B0604020202020204" pitchFamily="34" charset="0"/>
              <a:buChar char="•"/>
            </a:pPr>
            <a:r>
              <a:rPr lang="de-DE" err="1"/>
              <a:t>Unsupervised</a:t>
            </a:r>
            <a:r>
              <a:rPr lang="de-DE"/>
              <a:t> Learning</a:t>
            </a:r>
          </a:p>
          <a:p>
            <a:pPr marL="285750" indent="-285750">
              <a:buFont typeface="Arial" panose="020B0604020202020204" pitchFamily="34" charset="0"/>
              <a:buChar char="•"/>
            </a:pPr>
            <a:r>
              <a:rPr lang="de-DE"/>
              <a:t>Reinforcement Learning</a:t>
            </a:r>
          </a:p>
        </p:txBody>
      </p:sp>
      <p:sp>
        <p:nvSpPr>
          <p:cNvPr id="15" name="Pfeil: nach rechts 14">
            <a:extLst>
              <a:ext uri="{FF2B5EF4-FFF2-40B4-BE49-F238E27FC236}">
                <a16:creationId xmlns:a16="http://schemas.microsoft.com/office/drawing/2014/main" id="{4DD84630-59F0-4E08-CD07-31452E05BE12}"/>
              </a:ext>
            </a:extLst>
          </p:cNvPr>
          <p:cNvSpPr/>
          <p:nvPr/>
        </p:nvSpPr>
        <p:spPr>
          <a:xfrm>
            <a:off x="3089522" y="3718812"/>
            <a:ext cx="3428509"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3451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23</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Training + Anwendung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529" y="3704667"/>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5638563" y="1877176"/>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3106703"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7" name="Pfeil: nach rechts 26">
            <a:extLst>
              <a:ext uri="{FF2B5EF4-FFF2-40B4-BE49-F238E27FC236}">
                <a16:creationId xmlns:a16="http://schemas.microsoft.com/office/drawing/2014/main" id="{6198B37D-D4CE-A321-8576-A2EFCB958A3E}"/>
              </a:ext>
            </a:extLst>
          </p:cNvPr>
          <p:cNvSpPr/>
          <p:nvPr/>
        </p:nvSpPr>
        <p:spPr>
          <a:xfrm rot="5400000">
            <a:off x="9075332" y="2989920"/>
            <a:ext cx="646332" cy="302707"/>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8615084" y="5895791"/>
            <a:ext cx="1628284" cy="369332"/>
          </a:xfrm>
          <a:prstGeom prst="rect">
            <a:avLst/>
          </a:prstGeom>
          <a:noFill/>
        </p:spPr>
        <p:txBody>
          <a:bodyPr wrap="square" rtlCol="0">
            <a:spAutoFit/>
          </a:bodyPr>
          <a:lstStyle/>
          <a:p>
            <a:pPr algn="ctr"/>
            <a:r>
              <a:rPr lang="de-DE"/>
              <a:t>Vorhersage</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150715" y="5274602"/>
            <a:ext cx="629947" cy="26109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12DB54B5-7B94-5A2A-83B6-4E236C8AEE35}"/>
              </a:ext>
            </a:extLst>
          </p:cNvPr>
          <p:cNvSpPr txBox="1"/>
          <p:nvPr/>
        </p:nvSpPr>
        <p:spPr>
          <a:xfrm>
            <a:off x="2813952" y="2432094"/>
            <a:ext cx="1218025" cy="369332"/>
          </a:xfrm>
          <a:prstGeom prst="rect">
            <a:avLst/>
          </a:prstGeom>
          <a:noFill/>
        </p:spPr>
        <p:txBody>
          <a:bodyPr wrap="square" rtlCol="0">
            <a:spAutoFit/>
          </a:bodyPr>
          <a:lstStyle/>
          <a:p>
            <a:pPr algn="ctr"/>
            <a:r>
              <a:rPr lang="de-DE"/>
              <a:t>Daten</a:t>
            </a:r>
          </a:p>
        </p:txBody>
      </p:sp>
      <p:sp>
        <p:nvSpPr>
          <p:cNvPr id="31" name="Pfeil: nach rechts 30">
            <a:extLst>
              <a:ext uri="{FF2B5EF4-FFF2-40B4-BE49-F238E27FC236}">
                <a16:creationId xmlns:a16="http://schemas.microsoft.com/office/drawing/2014/main" id="{B67217E2-8849-0AD8-80A3-197A5993B206}"/>
              </a:ext>
            </a:extLst>
          </p:cNvPr>
          <p:cNvSpPr/>
          <p:nvPr/>
        </p:nvSpPr>
        <p:spPr>
          <a:xfrm rot="5400000">
            <a:off x="3122105"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385508DA-EB80-2805-BFA2-7496129CC64F}"/>
              </a:ext>
            </a:extLst>
          </p:cNvPr>
          <p:cNvSpPr txBox="1"/>
          <p:nvPr/>
        </p:nvSpPr>
        <p:spPr>
          <a:xfrm>
            <a:off x="2690549" y="5868340"/>
            <a:ext cx="1457906" cy="369332"/>
          </a:xfrm>
          <a:prstGeom prst="rect">
            <a:avLst/>
          </a:prstGeom>
          <a:noFill/>
        </p:spPr>
        <p:txBody>
          <a:bodyPr wrap="square" rtlCol="0">
            <a:spAutoFit/>
          </a:bodyPr>
          <a:lstStyle/>
          <a:p>
            <a:pPr algn="ctr"/>
            <a:r>
              <a:rPr lang="de-DE"/>
              <a:t>Vorhersage</a:t>
            </a:r>
          </a:p>
        </p:txBody>
      </p:sp>
      <p:sp>
        <p:nvSpPr>
          <p:cNvPr id="34" name="Textfeld 33">
            <a:extLst>
              <a:ext uri="{FF2B5EF4-FFF2-40B4-BE49-F238E27FC236}">
                <a16:creationId xmlns:a16="http://schemas.microsoft.com/office/drawing/2014/main" id="{24D86BA9-70DB-CF74-418E-01AAB39D7E30}"/>
              </a:ext>
            </a:extLst>
          </p:cNvPr>
          <p:cNvSpPr txBox="1"/>
          <p:nvPr/>
        </p:nvSpPr>
        <p:spPr>
          <a:xfrm rot="19800000">
            <a:off x="837495" y="3811088"/>
            <a:ext cx="2134848" cy="584775"/>
          </a:xfrm>
          <a:prstGeom prst="rect">
            <a:avLst/>
          </a:prstGeom>
          <a:noFill/>
        </p:spPr>
        <p:txBody>
          <a:bodyPr wrap="square" rtlCol="0">
            <a:spAutoFit/>
          </a:bodyPr>
          <a:lstStyle/>
          <a:p>
            <a:pPr algn="ctr"/>
            <a:r>
              <a:rPr lang="de-DE" sz="1600"/>
              <a:t>KI Modell mithilfe des Fehlers verbessern</a:t>
            </a:r>
          </a:p>
        </p:txBody>
      </p:sp>
      <p:sp>
        <p:nvSpPr>
          <p:cNvPr id="35" name="Textfeld 34">
            <a:extLst>
              <a:ext uri="{FF2B5EF4-FFF2-40B4-BE49-F238E27FC236}">
                <a16:creationId xmlns:a16="http://schemas.microsoft.com/office/drawing/2014/main" id="{9185A93D-9258-9A1D-3009-D87FB37C0198}"/>
              </a:ext>
            </a:extLst>
          </p:cNvPr>
          <p:cNvSpPr txBox="1"/>
          <p:nvPr/>
        </p:nvSpPr>
        <p:spPr>
          <a:xfrm>
            <a:off x="2813952" y="4527276"/>
            <a:ext cx="1218025" cy="369332"/>
          </a:xfrm>
          <a:prstGeom prst="rect">
            <a:avLst/>
          </a:prstGeom>
          <a:noFill/>
        </p:spPr>
        <p:txBody>
          <a:bodyPr wrap="square" rtlCol="0">
            <a:spAutoFit/>
          </a:bodyPr>
          <a:lstStyle/>
          <a:p>
            <a:pPr algn="ctr"/>
            <a:r>
              <a:rPr lang="de-DE"/>
              <a:t>KI Modell</a:t>
            </a:r>
          </a:p>
        </p:txBody>
      </p:sp>
      <p:sp>
        <p:nvSpPr>
          <p:cNvPr id="37" name="Pfeil: nach rechts 36">
            <a:extLst>
              <a:ext uri="{FF2B5EF4-FFF2-40B4-BE49-F238E27FC236}">
                <a16:creationId xmlns:a16="http://schemas.microsoft.com/office/drawing/2014/main" id="{2A9E0707-C4C2-5A6B-2404-439E3124A4E9}"/>
              </a:ext>
            </a:extLst>
          </p:cNvPr>
          <p:cNvSpPr/>
          <p:nvPr/>
        </p:nvSpPr>
        <p:spPr>
          <a:xfrm rot="10800000">
            <a:off x="1992162"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A2170B24-F509-036F-29D3-7F196733D71F}"/>
              </a:ext>
            </a:extLst>
          </p:cNvPr>
          <p:cNvSpPr txBox="1"/>
          <p:nvPr/>
        </p:nvSpPr>
        <p:spPr>
          <a:xfrm>
            <a:off x="8545779" y="2155095"/>
            <a:ext cx="1705440" cy="646331"/>
          </a:xfrm>
          <a:prstGeom prst="rect">
            <a:avLst/>
          </a:prstGeom>
          <a:noFill/>
        </p:spPr>
        <p:txBody>
          <a:bodyPr wrap="square" rtlCol="0">
            <a:spAutoFit/>
          </a:bodyPr>
          <a:lstStyle/>
          <a:p>
            <a:pPr algn="ctr"/>
            <a:r>
              <a:rPr lang="de-DE"/>
              <a:t>(Unbekannte) Daten</a:t>
            </a:r>
          </a:p>
        </p:txBody>
      </p:sp>
      <p:pic>
        <p:nvPicPr>
          <p:cNvPr id="40" name="Grafik 39" descr="Kopf mit Zahnrädern mit einfarbiger Füllung">
            <a:extLst>
              <a:ext uri="{FF2B5EF4-FFF2-40B4-BE49-F238E27FC236}">
                <a16:creationId xmlns:a16="http://schemas.microsoft.com/office/drawing/2014/main" id="{915C5DF5-83E8-94FC-9B7B-3C3751B50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8489" y="3648280"/>
            <a:ext cx="914400" cy="914400"/>
          </a:xfrm>
          <a:prstGeom prst="rect">
            <a:avLst/>
          </a:prstGeom>
        </p:spPr>
      </p:pic>
      <p:sp>
        <p:nvSpPr>
          <p:cNvPr id="41" name="Textfeld 40">
            <a:extLst>
              <a:ext uri="{FF2B5EF4-FFF2-40B4-BE49-F238E27FC236}">
                <a16:creationId xmlns:a16="http://schemas.microsoft.com/office/drawing/2014/main" id="{3CD70D46-B646-E343-8305-2174C3F0FF71}"/>
              </a:ext>
            </a:extLst>
          </p:cNvPr>
          <p:cNvSpPr txBox="1"/>
          <p:nvPr/>
        </p:nvSpPr>
        <p:spPr>
          <a:xfrm>
            <a:off x="8820214" y="4560263"/>
            <a:ext cx="1218025" cy="369332"/>
          </a:xfrm>
          <a:prstGeom prst="rect">
            <a:avLst/>
          </a:prstGeom>
          <a:noFill/>
        </p:spPr>
        <p:txBody>
          <a:bodyPr wrap="square" rtlCol="0">
            <a:spAutoFit/>
          </a:bodyPr>
          <a:lstStyle/>
          <a:p>
            <a:pPr algn="ctr"/>
            <a:r>
              <a:rPr lang="de-DE"/>
              <a:t>KI Modell</a:t>
            </a:r>
          </a:p>
        </p:txBody>
      </p:sp>
      <p:sp>
        <p:nvSpPr>
          <p:cNvPr id="6" name="Pfeil: nach rechts 5">
            <a:extLst>
              <a:ext uri="{FF2B5EF4-FFF2-40B4-BE49-F238E27FC236}">
                <a16:creationId xmlns:a16="http://schemas.microsoft.com/office/drawing/2014/main" id="{E737A04A-0F4A-5C47-7954-7BA58A096A41}"/>
              </a:ext>
            </a:extLst>
          </p:cNvPr>
          <p:cNvSpPr/>
          <p:nvPr/>
        </p:nvSpPr>
        <p:spPr>
          <a:xfrm rot="5400000">
            <a:off x="3106704"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9137687F-97B5-27D6-79E3-411FF6EECEA0}"/>
              </a:ext>
            </a:extLst>
          </p:cNvPr>
          <p:cNvSpPr/>
          <p:nvPr/>
        </p:nvSpPr>
        <p:spPr>
          <a:xfrm rot="5400000">
            <a:off x="3122106"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CFA8A2D9-FD57-744A-EE7B-273BC87B0BE2}"/>
              </a:ext>
            </a:extLst>
          </p:cNvPr>
          <p:cNvSpPr txBox="1"/>
          <p:nvPr/>
        </p:nvSpPr>
        <p:spPr>
          <a:xfrm>
            <a:off x="2690550" y="5868340"/>
            <a:ext cx="1457906" cy="369332"/>
          </a:xfrm>
          <a:prstGeom prst="rect">
            <a:avLst/>
          </a:prstGeom>
          <a:noFill/>
        </p:spPr>
        <p:txBody>
          <a:bodyPr wrap="square" rtlCol="0">
            <a:spAutoFit/>
          </a:bodyPr>
          <a:lstStyle/>
          <a:p>
            <a:pPr algn="ctr"/>
            <a:r>
              <a:rPr lang="de-DE"/>
              <a:t>Vorhersage</a:t>
            </a:r>
          </a:p>
        </p:txBody>
      </p:sp>
      <p:sp>
        <p:nvSpPr>
          <p:cNvPr id="10" name="Pfeil: gebogen 9">
            <a:extLst>
              <a:ext uri="{FF2B5EF4-FFF2-40B4-BE49-F238E27FC236}">
                <a16:creationId xmlns:a16="http://schemas.microsoft.com/office/drawing/2014/main" id="{5486EC31-E168-3FDE-B012-F4DE79EE3C8D}"/>
              </a:ext>
            </a:extLst>
          </p:cNvPr>
          <p:cNvSpPr/>
          <p:nvPr/>
        </p:nvSpPr>
        <p:spPr>
          <a:xfrm rot="16200000">
            <a:off x="1216784" y="4122880"/>
            <a:ext cx="3517494" cy="3341527"/>
          </a:xfrm>
          <a:prstGeom prst="circularArrow">
            <a:avLst>
              <a:gd name="adj1" fmla="val 2927"/>
              <a:gd name="adj2" fmla="val 707433"/>
              <a:gd name="adj3" fmla="val 20680263"/>
              <a:gd name="adj4" fmla="val 16440137"/>
              <a:gd name="adj5" fmla="val 6131"/>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rgbClr val="000000"/>
                </a:solidFill>
              </a:ln>
              <a:noFill/>
            </a:endParaRPr>
          </a:p>
        </p:txBody>
      </p:sp>
      <p:sp>
        <p:nvSpPr>
          <p:cNvPr id="13" name="Textfeld 12">
            <a:extLst>
              <a:ext uri="{FF2B5EF4-FFF2-40B4-BE49-F238E27FC236}">
                <a16:creationId xmlns:a16="http://schemas.microsoft.com/office/drawing/2014/main" id="{B3BD5A9A-B86E-D285-C473-918B028CCAED}"/>
              </a:ext>
            </a:extLst>
          </p:cNvPr>
          <p:cNvSpPr txBox="1"/>
          <p:nvPr/>
        </p:nvSpPr>
        <p:spPr>
          <a:xfrm>
            <a:off x="2813953" y="4527276"/>
            <a:ext cx="1218025" cy="369332"/>
          </a:xfrm>
          <a:prstGeom prst="rect">
            <a:avLst/>
          </a:prstGeom>
          <a:noFill/>
        </p:spPr>
        <p:txBody>
          <a:bodyPr wrap="square" rtlCol="0">
            <a:spAutoFit/>
          </a:bodyPr>
          <a:lstStyle/>
          <a:p>
            <a:pPr algn="ctr"/>
            <a:r>
              <a:rPr lang="de-DE"/>
              <a:t>KI Modell</a:t>
            </a:r>
          </a:p>
        </p:txBody>
      </p:sp>
      <p:sp>
        <p:nvSpPr>
          <p:cNvPr id="14" name="Textfeld 13">
            <a:extLst>
              <a:ext uri="{FF2B5EF4-FFF2-40B4-BE49-F238E27FC236}">
                <a16:creationId xmlns:a16="http://schemas.microsoft.com/office/drawing/2014/main" id="{48CBBA88-97BE-3477-6170-7D6C39831F9C}"/>
              </a:ext>
            </a:extLst>
          </p:cNvPr>
          <p:cNvSpPr txBox="1"/>
          <p:nvPr/>
        </p:nvSpPr>
        <p:spPr>
          <a:xfrm>
            <a:off x="710623" y="5849444"/>
            <a:ext cx="1457906" cy="369332"/>
          </a:xfrm>
          <a:prstGeom prst="rect">
            <a:avLst/>
          </a:prstGeom>
          <a:noFill/>
        </p:spPr>
        <p:txBody>
          <a:bodyPr wrap="square" rtlCol="0">
            <a:spAutoFit/>
          </a:bodyPr>
          <a:lstStyle/>
          <a:p>
            <a:pPr algn="ctr"/>
            <a:r>
              <a:rPr lang="de-DE"/>
              <a:t>Fehler</a:t>
            </a:r>
          </a:p>
        </p:txBody>
      </p:sp>
      <p:sp>
        <p:nvSpPr>
          <p:cNvPr id="15" name="Pfeil: nach rechts 14">
            <a:extLst>
              <a:ext uri="{FF2B5EF4-FFF2-40B4-BE49-F238E27FC236}">
                <a16:creationId xmlns:a16="http://schemas.microsoft.com/office/drawing/2014/main" id="{FB8DBB46-F4C6-26A2-9888-4EA40D8BC7E4}"/>
              </a:ext>
            </a:extLst>
          </p:cNvPr>
          <p:cNvSpPr/>
          <p:nvPr/>
        </p:nvSpPr>
        <p:spPr>
          <a:xfrm rot="10800000">
            <a:off x="1992163"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E027884C-AE84-B8C0-9CCD-C52DF9DECD03}"/>
              </a:ext>
            </a:extLst>
          </p:cNvPr>
          <p:cNvSpPr/>
          <p:nvPr/>
        </p:nvSpPr>
        <p:spPr>
          <a:xfrm>
            <a:off x="4219986" y="3639969"/>
            <a:ext cx="4909934" cy="1015663"/>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Schönere Grafiken</a:t>
            </a:r>
          </a:p>
          <a:p>
            <a:pPr algn="ctr"/>
            <a:r>
              <a:rPr lang="de-DE" sz="3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Beispiele Bilder, </a:t>
            </a:r>
            <a:r>
              <a:rPr lang="de-DE" sz="3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ChatGPT</a:t>
            </a:r>
            <a:endPar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357394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4D97BC-9CA5-5A1A-C716-E9D72238C2F2}"/>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82081DC-72E6-A65B-15A0-9E217D53E506}"/>
              </a:ext>
            </a:extLst>
          </p:cNvPr>
          <p:cNvSpPr>
            <a:spLocks noGrp="1"/>
          </p:cNvSpPr>
          <p:nvPr>
            <p:ph type="sldNum" sz="quarter" idx="12"/>
          </p:nvPr>
        </p:nvSpPr>
        <p:spPr/>
        <p:txBody>
          <a:bodyPr/>
          <a:lstStyle/>
          <a:p>
            <a:fld id="{38C8B667-3734-4FD9-9F7F-A4B0DFB430C1}" type="slidenum">
              <a:rPr lang="de-DE" smtClean="0"/>
              <a:t>24</a:t>
            </a:fld>
            <a:endParaRPr lang="de-DE"/>
          </a:p>
        </p:txBody>
      </p:sp>
      <p:sp>
        <p:nvSpPr>
          <p:cNvPr id="4" name="Titel 3">
            <a:extLst>
              <a:ext uri="{FF2B5EF4-FFF2-40B4-BE49-F238E27FC236}">
                <a16:creationId xmlns:a16="http://schemas.microsoft.com/office/drawing/2014/main" id="{3D231123-C92A-6EEE-2324-510C9D856EF6}"/>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6" name="Onlinemedien 5" title="Supervised Learning - Georgia Tech - Machine Learning">
            <a:hlinkClick r:id="" action="ppaction://media"/>
            <a:extLst>
              <a:ext uri="{FF2B5EF4-FFF2-40B4-BE49-F238E27FC236}">
                <a16:creationId xmlns:a16="http://schemas.microsoft.com/office/drawing/2014/main" id="{056AB224-7C6D-ED93-B4AC-DFF03C845E41}"/>
              </a:ext>
            </a:extLst>
          </p:cNvPr>
          <p:cNvPicPr>
            <a:picLocks noGrp="1" noRot="1" noChangeAspect="1"/>
          </p:cNvPicPr>
          <p:nvPr>
            <p:ph idx="13"/>
            <a:videoFile r:link="rId1"/>
          </p:nvPr>
        </p:nvPicPr>
        <p:blipFill>
          <a:blip r:embed="rId4"/>
          <a:stretch>
            <a:fillRect/>
          </a:stretch>
        </p:blipFill>
        <p:spPr>
          <a:xfrm>
            <a:off x="2202873" y="1939445"/>
            <a:ext cx="7784666" cy="4398336"/>
          </a:xfrm>
          <a:prstGeom prst="rect">
            <a:avLst/>
          </a:prstGeom>
        </p:spPr>
      </p:pic>
    </p:spTree>
    <p:extLst>
      <p:ext uri="{BB962C8B-B14F-4D97-AF65-F5344CB8AC3E}">
        <p14:creationId xmlns:p14="http://schemas.microsoft.com/office/powerpoint/2010/main" val="377244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25</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971611397"/>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Tree>
    <p:extLst>
      <p:ext uri="{BB962C8B-B14F-4D97-AF65-F5344CB8AC3E}">
        <p14:creationId xmlns:p14="http://schemas.microsoft.com/office/powerpoint/2010/main" val="882634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26</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158016636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Tree>
    <p:extLst>
      <p:ext uri="{BB962C8B-B14F-4D97-AF65-F5344CB8AC3E}">
        <p14:creationId xmlns:p14="http://schemas.microsoft.com/office/powerpoint/2010/main" val="948618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27</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528363129"/>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9816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28</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538518751"/>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550192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29</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75259599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614905">
                  <a:extLst>
                    <a:ext uri="{9D8B030D-6E8A-4147-A177-3AD203B41FA5}">
                      <a16:colId xmlns:a16="http://schemas.microsoft.com/office/drawing/2014/main" val="2848305825"/>
                    </a:ext>
                  </a:extLst>
                </a:gridCol>
                <a:gridCol w="1229497">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Output/Label</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r>
                        <a:rPr lang="de-DE">
                          <a:solidFill>
                            <a:schemeClr val="tx1"/>
                          </a:solidFill>
                        </a:rPr>
                        <a:t>/11?/-1?</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706970" y="-934461"/>
            <a:ext cx="918427" cy="8337884"/>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extfeld 4">
            <a:extLst>
              <a:ext uri="{FF2B5EF4-FFF2-40B4-BE49-F238E27FC236}">
                <a16:creationId xmlns:a16="http://schemas.microsoft.com/office/drawing/2014/main" id="{76FA5971-6EB8-AE4B-E4A1-4B6D4A04099F}"/>
              </a:ext>
            </a:extLst>
          </p:cNvPr>
          <p:cNvSpPr txBox="1"/>
          <p:nvPr/>
        </p:nvSpPr>
        <p:spPr>
          <a:xfrm>
            <a:off x="553327" y="4852411"/>
            <a:ext cx="2384924" cy="923330"/>
          </a:xfrm>
          <a:prstGeom prst="rect">
            <a:avLst/>
          </a:prstGeom>
          <a:noFill/>
        </p:spPr>
        <p:txBody>
          <a:bodyPr wrap="square" rtlCol="0">
            <a:spAutoFit/>
          </a:bodyPr>
          <a:lstStyle/>
          <a:p>
            <a:r>
              <a:rPr lang="de-DE" b="1">
                <a:solidFill>
                  <a:srgbClr val="FF0000"/>
                </a:solidFill>
              </a:rPr>
              <a:t>Achtung!!!</a:t>
            </a:r>
          </a:p>
          <a:p>
            <a:r>
              <a:rPr lang="de-DE" b="1">
                <a:solidFill>
                  <a:srgbClr val="FF0000"/>
                </a:solidFill>
              </a:rPr>
              <a:t>Annäherung muss nicht stimmen!</a:t>
            </a:r>
          </a:p>
        </p:txBody>
      </p:sp>
    </p:spTree>
    <p:extLst>
      <p:ext uri="{BB962C8B-B14F-4D97-AF65-F5344CB8AC3E}">
        <p14:creationId xmlns:p14="http://schemas.microsoft.com/office/powerpoint/2010/main" val="123623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1125200"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1413716"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1413716" y="3386240"/>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 </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Isabel Camps</a:t>
            </a: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a:t>
            </a: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425020"/>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86922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2000" dirty="0">
                <a:latin typeface="Calibri" panose="020F0502020204030204" pitchFamily="34" charset="0"/>
                <a:cs typeface="Calibri" panose="020F0502020204030204" pitchFamily="34" charset="0"/>
              </a:rPr>
              <a:t>Dr. 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413716" y="5243617"/>
            <a:ext cx="3108950"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574367"/>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6654127" y="4425020"/>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3</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6942643" y="4716829"/>
            <a:ext cx="2877426" cy="502701"/>
          </a:xfrm>
        </p:spPr>
        <p:txBody>
          <a:bodyPr/>
          <a:lstStyle/>
          <a:p>
            <a:pPr>
              <a:spcAft>
                <a:spcPts val="0"/>
              </a:spcAft>
            </a:pPr>
            <a:r>
              <a:rPr lang="de-DE" sz="1200" i="1" dirty="0" err="1">
                <a:latin typeface="Calibri" panose="020F0502020204030204" pitchFamily="34" charset="0"/>
                <a:cs typeface="Calibri" panose="020F0502020204030204" pitchFamily="34" charset="0"/>
              </a:rPr>
              <a:t>M.Eng</a:t>
            </a:r>
            <a:r>
              <a:rPr lang="de-DE" sz="1200" i="1" dirty="0">
                <a:latin typeface="Calibri" panose="020F0502020204030204" pitchFamily="34" charset="0"/>
                <a:cs typeface="Calibri" panose="020F0502020204030204" pitchFamily="34" charset="0"/>
              </a:rPr>
              <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Pascal Graf</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4234" y="4599864"/>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6952891" y="5269984"/>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4554861"/>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07940B-D6FC-64CA-2281-EB9D8436D7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83" t="6859" r="8462" b="19441"/>
          <a:stretch/>
        </p:blipFill>
        <p:spPr bwMode="auto">
          <a:xfrm>
            <a:off x="4226727" y="2680615"/>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665" b="28052"/>
          <a:stretch/>
        </p:blipFill>
        <p:spPr>
          <a:xfrm>
            <a:off x="3026104" y="4566132"/>
            <a:ext cx="1437360" cy="323936"/>
          </a:xfrm>
          <a:prstGeom prst="rect">
            <a:avLst/>
          </a:prstGeom>
        </p:spPr>
      </p:pic>
    </p:spTree>
    <p:extLst>
      <p:ext uri="{BB962C8B-B14F-4D97-AF65-F5344CB8AC3E}">
        <p14:creationId xmlns:p14="http://schemas.microsoft.com/office/powerpoint/2010/main" val="115876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30</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9156"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9156" y="2685276"/>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6225" y="2707334"/>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87" y="2684881"/>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564368" y="3715608"/>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247343" y="3727635"/>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854412" y="3715608"/>
            <a:ext cx="1218025" cy="369332"/>
          </a:xfrm>
          <a:prstGeom prst="rect">
            <a:avLst/>
          </a:prstGeom>
          <a:noFill/>
        </p:spPr>
        <p:txBody>
          <a:bodyPr wrap="square" rtlCol="0">
            <a:spAutoFit/>
          </a:bodyPr>
          <a:lstStyle/>
          <a:p>
            <a:pPr algn="ctr"/>
            <a:r>
              <a:rPr lang="de-DE"/>
              <a:t>„Apfel“</a:t>
            </a:r>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6147" y="3898649"/>
            <a:ext cx="914400" cy="914400"/>
          </a:xfrm>
          <a:prstGeom prst="rect">
            <a:avLst/>
          </a:prstGeom>
        </p:spPr>
      </p:pic>
      <p:pic>
        <p:nvPicPr>
          <p:cNvPr id="26" name="Grafik 25" descr="Apfel Silhouette">
            <a:extLst>
              <a:ext uri="{FF2B5EF4-FFF2-40B4-BE49-F238E27FC236}">
                <a16:creationId xmlns:a16="http://schemas.microsoft.com/office/drawing/2014/main" id="{F4624920-7790-BE56-073A-ABFEBF869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6147" y="1992868"/>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9609335" y="3207845"/>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356408" y="5900270"/>
            <a:ext cx="1218025" cy="369332"/>
          </a:xfrm>
          <a:prstGeom prst="rect">
            <a:avLst/>
          </a:prstGeom>
          <a:noFill/>
        </p:spPr>
        <p:txBody>
          <a:bodyPr wrap="square" rtlCol="0">
            <a:spAutoFit/>
          </a:bodyPr>
          <a:lstStyle/>
          <a:p>
            <a:pPr algn="ctr"/>
            <a:r>
              <a:rPr lang="de-DE"/>
              <a:t>„Apfel“</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590008" y="5119020"/>
            <a:ext cx="717235"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Pfeil: gebogen 8">
            <a:extLst>
              <a:ext uri="{FF2B5EF4-FFF2-40B4-BE49-F238E27FC236}">
                <a16:creationId xmlns:a16="http://schemas.microsoft.com/office/drawing/2014/main" id="{42A86253-3231-68D1-EDC8-2577830E42D1}"/>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3BF135E6-26AC-AFEC-345F-33FB9472FF9C}"/>
              </a:ext>
            </a:extLst>
          </p:cNvPr>
          <p:cNvSpPr txBox="1"/>
          <p:nvPr/>
        </p:nvSpPr>
        <p:spPr>
          <a:xfrm>
            <a:off x="722686" y="5715604"/>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2429939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7F9621D-B392-118B-ED54-24BEC808FB37}"/>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F17E12A-14A0-3128-1000-11F0F9691B0F}"/>
              </a:ext>
            </a:extLst>
          </p:cNvPr>
          <p:cNvSpPr>
            <a:spLocks noGrp="1"/>
          </p:cNvSpPr>
          <p:nvPr>
            <p:ph type="sldNum" sz="quarter" idx="12"/>
          </p:nvPr>
        </p:nvSpPr>
        <p:spPr/>
        <p:txBody>
          <a:bodyPr/>
          <a:lstStyle/>
          <a:p>
            <a:fld id="{38C8B667-3734-4FD9-9F7F-A4B0DFB430C1}" type="slidenum">
              <a:rPr lang="de-DE" smtClean="0"/>
              <a:t>31</a:t>
            </a:fld>
            <a:endParaRPr lang="de-DE"/>
          </a:p>
        </p:txBody>
      </p:sp>
      <p:sp>
        <p:nvSpPr>
          <p:cNvPr id="4" name="Titel 3">
            <a:extLst>
              <a:ext uri="{FF2B5EF4-FFF2-40B4-BE49-F238E27FC236}">
                <a16:creationId xmlns:a16="http://schemas.microsoft.com/office/drawing/2014/main" id="{F6719416-C3C1-F0E5-924B-FE94F18B41C0}"/>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6" name="Onlinemedien 5" title="Unsupervised Learning - Georgia Tech - Machine Learning">
            <a:hlinkClick r:id="" action="ppaction://media"/>
            <a:extLst>
              <a:ext uri="{FF2B5EF4-FFF2-40B4-BE49-F238E27FC236}">
                <a16:creationId xmlns:a16="http://schemas.microsoft.com/office/drawing/2014/main" id="{3E97190F-12BD-CFB4-787F-DD7357F2B386}"/>
              </a:ext>
            </a:extLst>
          </p:cNvPr>
          <p:cNvPicPr>
            <a:picLocks noGrp="1" noRot="1" noChangeAspect="1"/>
          </p:cNvPicPr>
          <p:nvPr>
            <p:ph idx="13"/>
            <a:videoFile r:link="rId1"/>
          </p:nvPr>
        </p:nvPicPr>
        <p:blipFill>
          <a:blip r:embed="rId4"/>
          <a:stretch>
            <a:fillRect/>
          </a:stretch>
        </p:blipFill>
        <p:spPr>
          <a:xfrm>
            <a:off x="2253008" y="1969436"/>
            <a:ext cx="7684394" cy="4338354"/>
          </a:xfrm>
          <a:prstGeom prst="rect">
            <a:avLst/>
          </a:prstGeom>
        </p:spPr>
      </p:pic>
    </p:spTree>
    <p:extLst>
      <p:ext uri="{BB962C8B-B14F-4D97-AF65-F5344CB8AC3E}">
        <p14:creationId xmlns:p14="http://schemas.microsoft.com/office/powerpoint/2010/main" val="107894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7161D2F-CAA4-7D20-0E16-8E82900268C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A7C4617-A437-06BA-BDE7-35084C2B9C1E}"/>
              </a:ext>
            </a:extLst>
          </p:cNvPr>
          <p:cNvSpPr>
            <a:spLocks noGrp="1"/>
          </p:cNvSpPr>
          <p:nvPr>
            <p:ph type="sldNum" sz="quarter" idx="12"/>
          </p:nvPr>
        </p:nvSpPr>
        <p:spPr/>
        <p:txBody>
          <a:bodyPr/>
          <a:lstStyle/>
          <a:p>
            <a:fld id="{38C8B667-3734-4FD9-9F7F-A4B0DFB430C1}" type="slidenum">
              <a:rPr lang="de-DE" smtClean="0"/>
              <a:t>32</a:t>
            </a:fld>
            <a:endParaRPr lang="de-DE"/>
          </a:p>
        </p:txBody>
      </p:sp>
      <p:sp>
        <p:nvSpPr>
          <p:cNvPr id="4" name="Titel 3">
            <a:extLst>
              <a:ext uri="{FF2B5EF4-FFF2-40B4-BE49-F238E27FC236}">
                <a16:creationId xmlns:a16="http://schemas.microsoft.com/office/drawing/2014/main" id="{41A2E00E-F78D-6E50-F88D-C84192B4D3AF}"/>
              </a:ext>
            </a:extLst>
          </p:cNvPr>
          <p:cNvSpPr>
            <a:spLocks noGrp="1"/>
          </p:cNvSpPr>
          <p:nvPr>
            <p:ph type="title"/>
          </p:nvPr>
        </p:nvSpPr>
        <p:spPr/>
        <p:txBody>
          <a:bodyPr/>
          <a:lstStyle/>
          <a:p>
            <a:r>
              <a:rPr lang="de-DE" err="1"/>
              <a:t>Supervised</a:t>
            </a:r>
            <a:r>
              <a:rPr lang="de-DE"/>
              <a:t> vs. </a:t>
            </a:r>
            <a:r>
              <a:rPr lang="de-DE" err="1"/>
              <a:t>Unsupervised</a:t>
            </a:r>
            <a:r>
              <a:rPr lang="de-DE"/>
              <a:t> Learning</a:t>
            </a:r>
            <a:br>
              <a:rPr lang="de-DE"/>
            </a:br>
            <a:r>
              <a:rPr lang="de-DE"/>
              <a:t>Unterschied</a:t>
            </a:r>
          </a:p>
        </p:txBody>
      </p:sp>
      <p:sp>
        <p:nvSpPr>
          <p:cNvPr id="5" name="Vertikaler Textplatzhalter 4">
            <a:extLst>
              <a:ext uri="{FF2B5EF4-FFF2-40B4-BE49-F238E27FC236}">
                <a16:creationId xmlns:a16="http://schemas.microsoft.com/office/drawing/2014/main" id="{E9A71ADE-274F-7115-07F2-6754C15A52B2}"/>
              </a:ext>
            </a:extLst>
          </p:cNvPr>
          <p:cNvSpPr>
            <a:spLocks noGrp="1"/>
          </p:cNvSpPr>
          <p:nvPr>
            <p:ph type="body" orient="vert" idx="13"/>
          </p:nvPr>
        </p:nvSpPr>
        <p:spPr>
          <a:xfrm>
            <a:off x="406405" y="2033700"/>
            <a:ext cx="5592519" cy="396000"/>
          </a:xfrm>
        </p:spPr>
        <p:txBody>
          <a:bodyPr/>
          <a:lstStyle/>
          <a:p>
            <a:r>
              <a:rPr lang="de-DE" u="sng" err="1"/>
              <a:t>Supervised</a:t>
            </a:r>
            <a:r>
              <a:rPr lang="de-DE" u="sng"/>
              <a:t> Learning</a:t>
            </a:r>
          </a:p>
        </p:txBody>
      </p:sp>
      <p:sp>
        <p:nvSpPr>
          <p:cNvPr id="8" name="Vertikaler Textplatzhalter 4">
            <a:extLst>
              <a:ext uri="{FF2B5EF4-FFF2-40B4-BE49-F238E27FC236}">
                <a16:creationId xmlns:a16="http://schemas.microsoft.com/office/drawing/2014/main" id="{8484C645-B685-926D-C356-C0DEB55E91B5}"/>
              </a:ext>
            </a:extLst>
          </p:cNvPr>
          <p:cNvSpPr txBox="1">
            <a:spLocks/>
          </p:cNvSpPr>
          <p:nvPr/>
        </p:nvSpPr>
        <p:spPr>
          <a:xfrm>
            <a:off x="6192002" y="2033618"/>
            <a:ext cx="5592519"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u="sng" err="1"/>
              <a:t>Unsupervised</a:t>
            </a:r>
            <a:r>
              <a:rPr lang="de-DE" u="sng"/>
              <a:t> Learning</a:t>
            </a:r>
          </a:p>
        </p:txBody>
      </p:sp>
      <p:pic>
        <p:nvPicPr>
          <p:cNvPr id="9" name="Grafik 8" descr="Kopf mit Zahnrädern mit einfarbiger Füllung">
            <a:extLst>
              <a:ext uri="{FF2B5EF4-FFF2-40B4-BE49-F238E27FC236}">
                <a16:creationId xmlns:a16="http://schemas.microsoft.com/office/drawing/2014/main" id="{68C57D07-A93C-5F60-8344-5FD87FB01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2480" y="3933776"/>
            <a:ext cx="914400" cy="914400"/>
          </a:xfrm>
          <a:prstGeom prst="rect">
            <a:avLst/>
          </a:prstGeom>
        </p:spPr>
      </p:pic>
      <p:pic>
        <p:nvPicPr>
          <p:cNvPr id="10" name="Grafik 9" descr="Kopf mit Zahnrädern mit einfarbiger Füllung">
            <a:extLst>
              <a:ext uri="{FF2B5EF4-FFF2-40B4-BE49-F238E27FC236}">
                <a16:creationId xmlns:a16="http://schemas.microsoft.com/office/drawing/2014/main" id="{D0C0E3E5-FD15-1817-195C-61D82EFDA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5556" y="3933776"/>
            <a:ext cx="914400" cy="914400"/>
          </a:xfrm>
          <a:prstGeom prst="rect">
            <a:avLst/>
          </a:prstGeom>
        </p:spPr>
      </p:pic>
      <p:sp>
        <p:nvSpPr>
          <p:cNvPr id="11" name="Textfeld 10">
            <a:extLst>
              <a:ext uri="{FF2B5EF4-FFF2-40B4-BE49-F238E27FC236}">
                <a16:creationId xmlns:a16="http://schemas.microsoft.com/office/drawing/2014/main" id="{73D6A1B7-A5CE-2295-82F8-35BE98598654}"/>
              </a:ext>
            </a:extLst>
          </p:cNvPr>
          <p:cNvSpPr txBox="1"/>
          <p:nvPr/>
        </p:nvSpPr>
        <p:spPr>
          <a:xfrm>
            <a:off x="406401" y="4067811"/>
            <a:ext cx="1573464" cy="646331"/>
          </a:xfrm>
          <a:prstGeom prst="rect">
            <a:avLst/>
          </a:prstGeom>
          <a:noFill/>
        </p:spPr>
        <p:txBody>
          <a:bodyPr wrap="square" rtlCol="0">
            <a:spAutoFit/>
          </a:bodyPr>
          <a:lstStyle/>
          <a:p>
            <a:r>
              <a:rPr lang="de-DE"/>
              <a:t>Funktions-</a:t>
            </a:r>
          </a:p>
          <a:p>
            <a:r>
              <a:rPr lang="de-DE" err="1"/>
              <a:t>annäherung</a:t>
            </a:r>
            <a:endParaRPr lang="de-DE"/>
          </a:p>
        </p:txBody>
      </p:sp>
      <p:sp>
        <p:nvSpPr>
          <p:cNvPr id="12" name="Textfeld 11">
            <a:extLst>
              <a:ext uri="{FF2B5EF4-FFF2-40B4-BE49-F238E27FC236}">
                <a16:creationId xmlns:a16="http://schemas.microsoft.com/office/drawing/2014/main" id="{BBA53C09-DB4A-B994-529E-36B382306CF0}"/>
              </a:ext>
            </a:extLst>
          </p:cNvPr>
          <p:cNvSpPr txBox="1"/>
          <p:nvPr/>
        </p:nvSpPr>
        <p:spPr>
          <a:xfrm>
            <a:off x="6192002" y="4067811"/>
            <a:ext cx="1683753" cy="646331"/>
          </a:xfrm>
          <a:prstGeom prst="rect">
            <a:avLst/>
          </a:prstGeom>
          <a:noFill/>
        </p:spPr>
        <p:txBody>
          <a:bodyPr wrap="square" rtlCol="0">
            <a:spAutoFit/>
          </a:bodyPr>
          <a:lstStyle/>
          <a:p>
            <a:r>
              <a:rPr lang="de-DE"/>
              <a:t>Gruppierung/</a:t>
            </a:r>
          </a:p>
          <a:p>
            <a:r>
              <a:rPr lang="de-DE"/>
              <a:t>Beschreibung</a:t>
            </a:r>
          </a:p>
        </p:txBody>
      </p:sp>
      <p:sp>
        <p:nvSpPr>
          <p:cNvPr id="13" name="Textfeld 12">
            <a:extLst>
              <a:ext uri="{FF2B5EF4-FFF2-40B4-BE49-F238E27FC236}">
                <a16:creationId xmlns:a16="http://schemas.microsoft.com/office/drawing/2014/main" id="{DC0BA3F0-0F2C-5657-EE64-634A45DFE07B}"/>
              </a:ext>
            </a:extLst>
          </p:cNvPr>
          <p:cNvSpPr txBox="1"/>
          <p:nvPr/>
        </p:nvSpPr>
        <p:spPr>
          <a:xfrm>
            <a:off x="406401" y="2974692"/>
            <a:ext cx="2863515" cy="646331"/>
          </a:xfrm>
          <a:prstGeom prst="rect">
            <a:avLst/>
          </a:prstGeom>
          <a:noFill/>
        </p:spPr>
        <p:txBody>
          <a:bodyPr wrap="square" rtlCol="0">
            <a:spAutoFit/>
          </a:bodyPr>
          <a:lstStyle/>
          <a:p>
            <a:r>
              <a:rPr lang="de-DE"/>
              <a:t>Input +</a:t>
            </a:r>
          </a:p>
          <a:p>
            <a:r>
              <a:rPr lang="de-DE"/>
              <a:t>Output/Label</a:t>
            </a:r>
          </a:p>
        </p:txBody>
      </p:sp>
      <p:sp>
        <p:nvSpPr>
          <p:cNvPr id="14" name="Textfeld 13">
            <a:extLst>
              <a:ext uri="{FF2B5EF4-FFF2-40B4-BE49-F238E27FC236}">
                <a16:creationId xmlns:a16="http://schemas.microsoft.com/office/drawing/2014/main" id="{996FDF16-59B5-3C24-75A4-FA7CB9342BFA}"/>
              </a:ext>
            </a:extLst>
          </p:cNvPr>
          <p:cNvSpPr txBox="1"/>
          <p:nvPr/>
        </p:nvSpPr>
        <p:spPr>
          <a:xfrm>
            <a:off x="6192002" y="2979283"/>
            <a:ext cx="2863515" cy="369332"/>
          </a:xfrm>
          <a:prstGeom prst="rect">
            <a:avLst/>
          </a:prstGeom>
          <a:noFill/>
        </p:spPr>
        <p:txBody>
          <a:bodyPr wrap="square" rtlCol="0">
            <a:spAutoFit/>
          </a:bodyPr>
          <a:lstStyle/>
          <a:p>
            <a:r>
              <a:rPr lang="de-DE"/>
              <a:t>Input</a:t>
            </a:r>
          </a:p>
        </p:txBody>
      </p:sp>
      <p:cxnSp>
        <p:nvCxnSpPr>
          <p:cNvPr id="18" name="Verbinder: gewinkelt 17">
            <a:extLst>
              <a:ext uri="{FF2B5EF4-FFF2-40B4-BE49-F238E27FC236}">
                <a16:creationId xmlns:a16="http://schemas.microsoft.com/office/drawing/2014/main" id="{5DC4C66E-3B7F-00DC-F6F5-D9970D8F5B9C}"/>
              </a:ext>
            </a:extLst>
          </p:cNvPr>
          <p:cNvCxnSpPr>
            <a:cxnSpLocks/>
            <a:endCxn id="9" idx="0"/>
          </p:cNvCxnSpPr>
          <p:nvPr/>
        </p:nvCxnSpPr>
        <p:spPr>
          <a:xfrm rot="16200000" flipH="1">
            <a:off x="1829005" y="3173101"/>
            <a:ext cx="769828" cy="751522"/>
          </a:xfrm>
          <a:prstGeom prst="bentConnector3">
            <a:avLst>
              <a:gd name="adj1" fmla="val -12"/>
            </a:avLst>
          </a:prstGeom>
          <a:ln>
            <a:tailEnd type="triangle"/>
          </a:ln>
        </p:spPr>
        <p:style>
          <a:lnRef idx="3">
            <a:schemeClr val="dk1"/>
          </a:lnRef>
          <a:fillRef idx="0">
            <a:schemeClr val="dk1"/>
          </a:fillRef>
          <a:effectRef idx="2">
            <a:schemeClr val="dk1"/>
          </a:effectRef>
          <a:fontRef idx="minor">
            <a:schemeClr val="tx1"/>
          </a:fontRef>
        </p:style>
      </p:cxnSp>
      <p:cxnSp>
        <p:nvCxnSpPr>
          <p:cNvPr id="25" name="Verbinder: gewinkelt 24">
            <a:extLst>
              <a:ext uri="{FF2B5EF4-FFF2-40B4-BE49-F238E27FC236}">
                <a16:creationId xmlns:a16="http://schemas.microsoft.com/office/drawing/2014/main" id="{5450E997-B73B-630E-3E6B-E87C59478213}"/>
              </a:ext>
            </a:extLst>
          </p:cNvPr>
          <p:cNvCxnSpPr>
            <a:cxnSpLocks/>
          </p:cNvCxnSpPr>
          <p:nvPr/>
        </p:nvCxnSpPr>
        <p:spPr>
          <a:xfrm>
            <a:off x="7033878" y="3163947"/>
            <a:ext cx="1318878" cy="764047"/>
          </a:xfrm>
          <a:prstGeom prst="bentConnector3">
            <a:avLst>
              <a:gd name="adj1" fmla="val 100174"/>
            </a:avLst>
          </a:prstGeom>
          <a:ln>
            <a:tailEnd type="triangle"/>
          </a:ln>
        </p:spPr>
        <p:style>
          <a:lnRef idx="3">
            <a:schemeClr val="dk1"/>
          </a:lnRef>
          <a:fillRef idx="0">
            <a:schemeClr val="dk1"/>
          </a:fillRef>
          <a:effectRef idx="2">
            <a:schemeClr val="dk1"/>
          </a:effectRef>
          <a:fontRef idx="minor">
            <a:schemeClr val="tx1"/>
          </a:fontRef>
        </p:style>
      </p:cxnSp>
      <p:sp>
        <p:nvSpPr>
          <p:cNvPr id="28" name="Textfeld 27">
            <a:extLst>
              <a:ext uri="{FF2B5EF4-FFF2-40B4-BE49-F238E27FC236}">
                <a16:creationId xmlns:a16="http://schemas.microsoft.com/office/drawing/2014/main" id="{3FE13F84-69AE-3CE3-0F96-B064D33B9237}"/>
              </a:ext>
            </a:extLst>
          </p:cNvPr>
          <p:cNvSpPr txBox="1"/>
          <p:nvPr/>
        </p:nvSpPr>
        <p:spPr>
          <a:xfrm>
            <a:off x="406401" y="5600807"/>
            <a:ext cx="2349048" cy="369332"/>
          </a:xfrm>
          <a:prstGeom prst="rect">
            <a:avLst/>
          </a:prstGeom>
          <a:noFill/>
        </p:spPr>
        <p:txBody>
          <a:bodyPr wrap="square" rtlCol="0">
            <a:spAutoFit/>
          </a:bodyPr>
          <a:lstStyle/>
          <a:p>
            <a:r>
              <a:rPr lang="de-DE"/>
              <a:t>Vorhersage: Label</a:t>
            </a:r>
          </a:p>
        </p:txBody>
      </p:sp>
      <p:sp>
        <p:nvSpPr>
          <p:cNvPr id="29" name="Textfeld 28">
            <a:extLst>
              <a:ext uri="{FF2B5EF4-FFF2-40B4-BE49-F238E27FC236}">
                <a16:creationId xmlns:a16="http://schemas.microsoft.com/office/drawing/2014/main" id="{51163BA4-97D6-721E-CF54-3E76FF18EE24}"/>
              </a:ext>
            </a:extLst>
          </p:cNvPr>
          <p:cNvSpPr txBox="1"/>
          <p:nvPr/>
        </p:nvSpPr>
        <p:spPr>
          <a:xfrm>
            <a:off x="6192001" y="5600807"/>
            <a:ext cx="3324977" cy="369332"/>
          </a:xfrm>
          <a:prstGeom prst="rect">
            <a:avLst/>
          </a:prstGeom>
          <a:noFill/>
        </p:spPr>
        <p:txBody>
          <a:bodyPr wrap="square" rtlCol="0">
            <a:spAutoFit/>
          </a:bodyPr>
          <a:lstStyle/>
          <a:p>
            <a:r>
              <a:rPr lang="de-DE"/>
              <a:t>Vorhersage: Cluster/Gruppen</a:t>
            </a:r>
          </a:p>
        </p:txBody>
      </p:sp>
    </p:spTree>
    <p:extLst>
      <p:ext uri="{BB962C8B-B14F-4D97-AF65-F5344CB8AC3E}">
        <p14:creationId xmlns:p14="http://schemas.microsoft.com/office/powerpoint/2010/main" val="2536679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23B6027-91CD-DA64-6D2F-F4BBD9FC05B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381C528-4049-9A94-BB37-E0E767C15816}"/>
              </a:ext>
            </a:extLst>
          </p:cNvPr>
          <p:cNvSpPr>
            <a:spLocks noGrp="1"/>
          </p:cNvSpPr>
          <p:nvPr>
            <p:ph type="sldNum" sz="quarter" idx="12"/>
          </p:nvPr>
        </p:nvSpPr>
        <p:spPr/>
        <p:txBody>
          <a:bodyPr/>
          <a:lstStyle/>
          <a:p>
            <a:fld id="{38C8B667-3734-4FD9-9F7F-A4B0DFB430C1}" type="slidenum">
              <a:rPr lang="de-DE" smtClean="0"/>
              <a:t>33</a:t>
            </a:fld>
            <a:endParaRPr lang="de-DE"/>
          </a:p>
        </p:txBody>
      </p:sp>
      <p:sp>
        <p:nvSpPr>
          <p:cNvPr id="4" name="Titel 3">
            <a:extLst>
              <a:ext uri="{FF2B5EF4-FFF2-40B4-BE49-F238E27FC236}">
                <a16:creationId xmlns:a16="http://schemas.microsoft.com/office/drawing/2014/main" id="{F012EDB5-6611-0434-0C85-DDFC499C665E}"/>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Inhaltsplatzhalter 6">
            <a:extLst>
              <a:ext uri="{FF2B5EF4-FFF2-40B4-BE49-F238E27FC236}">
                <a16:creationId xmlns:a16="http://schemas.microsoft.com/office/drawing/2014/main" id="{15B77032-F781-1D7A-9238-FECEA518A066}"/>
              </a:ext>
            </a:extLst>
          </p:cNvPr>
          <p:cNvPicPr>
            <a:picLocks noGrp="1" noChangeAspect="1"/>
          </p:cNvPicPr>
          <p:nvPr>
            <p:ph idx="13"/>
          </p:nvPr>
        </p:nvPicPr>
        <p:blipFill>
          <a:blip r:embed="rId3" cstate="print">
            <a:extLst>
              <a:ext uri="{28A0092B-C50C-407E-A947-70E740481C1C}">
                <a14:useLocalDpi xmlns:a14="http://schemas.microsoft.com/office/drawing/2010/main" val="0"/>
              </a:ext>
            </a:extLst>
          </a:blip>
          <a:stretch>
            <a:fillRect/>
          </a:stretch>
        </p:blipFill>
        <p:spPr>
          <a:xfrm>
            <a:off x="2176032" y="2033588"/>
            <a:ext cx="7838348" cy="4210050"/>
          </a:xfrm>
        </p:spPr>
      </p:pic>
      <p:sp>
        <p:nvSpPr>
          <p:cNvPr id="8" name="Textfeld 7">
            <a:extLst>
              <a:ext uri="{FF2B5EF4-FFF2-40B4-BE49-F238E27FC236}">
                <a16:creationId xmlns:a16="http://schemas.microsoft.com/office/drawing/2014/main" id="{6D3F748F-FB64-B3A7-3702-76C76E62079D}"/>
              </a:ext>
            </a:extLst>
          </p:cNvPr>
          <p:cNvSpPr txBox="1"/>
          <p:nvPr/>
        </p:nvSpPr>
        <p:spPr>
          <a:xfrm>
            <a:off x="2176032" y="6243638"/>
            <a:ext cx="4060645" cy="216000"/>
          </a:xfrm>
          <a:prstGeom prst="rect">
            <a:avLst/>
          </a:prstGeom>
          <a:noFill/>
        </p:spPr>
        <p:txBody>
          <a:bodyPr wrap="square" rtlCol="0">
            <a:spAutoFit/>
          </a:bodyPr>
          <a:lstStyle/>
          <a:p>
            <a:r>
              <a:rPr lang="de-DE" sz="800">
                <a:solidFill>
                  <a:schemeClr val="tx1">
                    <a:lumMod val="50000"/>
                    <a:lumOff val="50000"/>
                  </a:schemeClr>
                </a:solidFill>
              </a:rPr>
              <a:t>https://iq.opengenus.org/content/images/2022/11/unsupervised_learning_.png</a:t>
            </a:r>
          </a:p>
        </p:txBody>
      </p:sp>
    </p:spTree>
    <p:extLst>
      <p:ext uri="{BB962C8B-B14F-4D97-AF65-F5344CB8AC3E}">
        <p14:creationId xmlns:p14="http://schemas.microsoft.com/office/powerpoint/2010/main" val="1265294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34</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2182"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3347" y="4351376"/>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10039111" y="3700224"/>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6" name="Grafik 5" descr="Raupe Silhouette">
            <a:extLst>
              <a:ext uri="{FF2B5EF4-FFF2-40B4-BE49-F238E27FC236}">
                <a16:creationId xmlns:a16="http://schemas.microsoft.com/office/drawing/2014/main" id="{7D61FBB9-A1CB-F3E8-C4CA-9E65C78994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4281" y="4811918"/>
            <a:ext cx="914400" cy="914400"/>
          </a:xfrm>
          <a:prstGeom prst="rect">
            <a:avLst/>
          </a:prstGeom>
        </p:spPr>
      </p:pic>
      <p:pic>
        <p:nvPicPr>
          <p:cNvPr id="9" name="Grafik 8" descr="Heuschrecke Silhouette">
            <a:extLst>
              <a:ext uri="{FF2B5EF4-FFF2-40B4-BE49-F238E27FC236}">
                <a16:creationId xmlns:a16="http://schemas.microsoft.com/office/drawing/2014/main" id="{758AE95F-A5D2-BC32-F1EC-C5B70A1A53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158" y="2450945"/>
            <a:ext cx="914400" cy="914400"/>
          </a:xfrm>
          <a:prstGeom prst="rect">
            <a:avLst/>
          </a:prstGeom>
        </p:spPr>
      </p:pic>
      <p:pic>
        <p:nvPicPr>
          <p:cNvPr id="13" name="Grafik 12" descr="Maikäfer Silhouette">
            <a:extLst>
              <a:ext uri="{FF2B5EF4-FFF2-40B4-BE49-F238E27FC236}">
                <a16:creationId xmlns:a16="http://schemas.microsoft.com/office/drawing/2014/main" id="{53FA998B-AC66-8E86-4471-E1BB9DF0A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3347" y="3227694"/>
            <a:ext cx="914400" cy="914400"/>
          </a:xfrm>
          <a:prstGeom prst="rect">
            <a:avLst/>
          </a:prstGeom>
        </p:spPr>
      </p:pic>
      <p:pic>
        <p:nvPicPr>
          <p:cNvPr id="15" name="Grafik 14" descr="Schmetterling Silhouette">
            <a:extLst>
              <a:ext uri="{FF2B5EF4-FFF2-40B4-BE49-F238E27FC236}">
                <a16:creationId xmlns:a16="http://schemas.microsoft.com/office/drawing/2014/main" id="{2652EC44-6738-C58D-632B-FC8412DEE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53952" y="4770181"/>
            <a:ext cx="914400" cy="914400"/>
          </a:xfrm>
          <a:prstGeom prst="rect">
            <a:avLst/>
          </a:prstGeom>
        </p:spPr>
      </p:pic>
      <p:pic>
        <p:nvPicPr>
          <p:cNvPr id="31" name="Grafik 30" descr="Fuchs Silhouette">
            <a:extLst>
              <a:ext uri="{FF2B5EF4-FFF2-40B4-BE49-F238E27FC236}">
                <a16:creationId xmlns:a16="http://schemas.microsoft.com/office/drawing/2014/main" id="{02E51A75-3FDD-D8EB-3BE4-87E35AD10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70060" y="2450068"/>
            <a:ext cx="914400" cy="914400"/>
          </a:xfrm>
          <a:prstGeom prst="rect">
            <a:avLst/>
          </a:prstGeom>
        </p:spPr>
      </p:pic>
      <p:pic>
        <p:nvPicPr>
          <p:cNvPr id="33" name="Grafik 32" descr="Pferd Silhouette">
            <a:extLst>
              <a:ext uri="{FF2B5EF4-FFF2-40B4-BE49-F238E27FC236}">
                <a16:creationId xmlns:a16="http://schemas.microsoft.com/office/drawing/2014/main" id="{0A9DCBA5-F759-38AF-AE6C-045B9E73744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00972" y="3227694"/>
            <a:ext cx="914400" cy="914400"/>
          </a:xfrm>
          <a:prstGeom prst="rect">
            <a:avLst/>
          </a:prstGeom>
        </p:spPr>
      </p:pic>
      <p:pic>
        <p:nvPicPr>
          <p:cNvPr id="35" name="Grafik 34" descr="Katze Silhouette">
            <a:extLst>
              <a:ext uri="{FF2B5EF4-FFF2-40B4-BE49-F238E27FC236}">
                <a16:creationId xmlns:a16="http://schemas.microsoft.com/office/drawing/2014/main" id="{B2432068-7464-0D0F-93B6-4EBA97C76C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81141" y="3851860"/>
            <a:ext cx="914400" cy="914400"/>
          </a:xfrm>
          <a:prstGeom prst="rect">
            <a:avLst/>
          </a:prstGeom>
        </p:spPr>
      </p:pic>
      <p:pic>
        <p:nvPicPr>
          <p:cNvPr id="37" name="Grafik 36" descr="Fisch Silhouette">
            <a:extLst>
              <a:ext uri="{FF2B5EF4-FFF2-40B4-BE49-F238E27FC236}">
                <a16:creationId xmlns:a16="http://schemas.microsoft.com/office/drawing/2014/main" id="{F6EBAA91-DAE5-1665-E245-9695D2AB4B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62076" y="2555355"/>
            <a:ext cx="914400" cy="914400"/>
          </a:xfrm>
          <a:prstGeom prst="rect">
            <a:avLst/>
          </a:prstGeom>
        </p:spPr>
      </p:pic>
      <p:pic>
        <p:nvPicPr>
          <p:cNvPr id="39" name="Grafik 38" descr="Clownfisch Silhouette">
            <a:extLst>
              <a:ext uri="{FF2B5EF4-FFF2-40B4-BE49-F238E27FC236}">
                <a16:creationId xmlns:a16="http://schemas.microsoft.com/office/drawing/2014/main" id="{010AB951-276F-915E-6B6B-B4B3A82081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93521" y="3302250"/>
            <a:ext cx="914400" cy="914400"/>
          </a:xfrm>
          <a:prstGeom prst="rect">
            <a:avLst/>
          </a:prstGeom>
        </p:spPr>
      </p:pic>
      <p:sp>
        <p:nvSpPr>
          <p:cNvPr id="40" name="Pfeil: gebogen 39">
            <a:extLst>
              <a:ext uri="{FF2B5EF4-FFF2-40B4-BE49-F238E27FC236}">
                <a16:creationId xmlns:a16="http://schemas.microsoft.com/office/drawing/2014/main" id="{789D1E93-33DB-2E69-D80F-0C350AE64123}"/>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a:extLst>
              <a:ext uri="{FF2B5EF4-FFF2-40B4-BE49-F238E27FC236}">
                <a16:creationId xmlns:a16="http://schemas.microsoft.com/office/drawing/2014/main" id="{3CEBD3E3-33DD-D901-C513-1D09BACC0735}"/>
              </a:ext>
            </a:extLst>
          </p:cNvPr>
          <p:cNvSpPr txBox="1"/>
          <p:nvPr/>
        </p:nvSpPr>
        <p:spPr>
          <a:xfrm>
            <a:off x="722686" y="5715604"/>
            <a:ext cx="1053199" cy="369332"/>
          </a:xfrm>
          <a:prstGeom prst="rect">
            <a:avLst/>
          </a:prstGeom>
          <a:noFill/>
        </p:spPr>
        <p:txBody>
          <a:bodyPr wrap="square" rtlCol="0">
            <a:spAutoFit/>
          </a:bodyPr>
          <a:lstStyle/>
          <a:p>
            <a:r>
              <a:rPr lang="de-DE"/>
              <a:t>Lernen</a:t>
            </a:r>
          </a:p>
        </p:txBody>
      </p:sp>
      <p:pic>
        <p:nvPicPr>
          <p:cNvPr id="42" name="Grafik 41" descr="Clownfisch Silhouette">
            <a:extLst>
              <a:ext uri="{FF2B5EF4-FFF2-40B4-BE49-F238E27FC236}">
                <a16:creationId xmlns:a16="http://schemas.microsoft.com/office/drawing/2014/main" id="{627EF72C-1725-0766-DA48-352E12DF00F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28128" y="5627039"/>
            <a:ext cx="914400" cy="914400"/>
          </a:xfrm>
          <a:prstGeom prst="rect">
            <a:avLst/>
          </a:prstGeom>
        </p:spPr>
      </p:pic>
      <p:pic>
        <p:nvPicPr>
          <p:cNvPr id="44" name="Grafik 43" descr="Hase Silhouette">
            <a:extLst>
              <a:ext uri="{FF2B5EF4-FFF2-40B4-BE49-F238E27FC236}">
                <a16:creationId xmlns:a16="http://schemas.microsoft.com/office/drawing/2014/main" id="{924AD806-6A6D-AE83-2CD3-4BE33BAB178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74456" y="3855688"/>
            <a:ext cx="914400" cy="914400"/>
          </a:xfrm>
          <a:prstGeom prst="rect">
            <a:avLst/>
          </a:prstGeom>
        </p:spPr>
      </p:pic>
      <p:sp>
        <p:nvSpPr>
          <p:cNvPr id="45" name="Rechteck 44">
            <a:extLst>
              <a:ext uri="{FF2B5EF4-FFF2-40B4-BE49-F238E27FC236}">
                <a16:creationId xmlns:a16="http://schemas.microsoft.com/office/drawing/2014/main" id="{82F3FB52-BC70-13EA-50C4-135CA79C3E77}"/>
              </a:ext>
            </a:extLst>
          </p:cNvPr>
          <p:cNvSpPr/>
          <p:nvPr/>
        </p:nvSpPr>
        <p:spPr>
          <a:xfrm>
            <a:off x="6512875" y="3899338"/>
            <a:ext cx="2536532" cy="24843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Grafik 45" descr="Raupe Silhouette">
            <a:extLst>
              <a:ext uri="{FF2B5EF4-FFF2-40B4-BE49-F238E27FC236}">
                <a16:creationId xmlns:a16="http://schemas.microsoft.com/office/drawing/2014/main" id="{E7282F25-332A-63F5-74BC-986038E93C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2205" y="1685150"/>
            <a:ext cx="914400" cy="914400"/>
          </a:xfrm>
          <a:prstGeom prst="rect">
            <a:avLst/>
          </a:prstGeom>
        </p:spPr>
      </p:pic>
      <p:pic>
        <p:nvPicPr>
          <p:cNvPr id="47" name="Grafik 46" descr="Schmetterling Silhouette">
            <a:extLst>
              <a:ext uri="{FF2B5EF4-FFF2-40B4-BE49-F238E27FC236}">
                <a16:creationId xmlns:a16="http://schemas.microsoft.com/office/drawing/2014/main" id="{4C377369-3564-08F3-8C10-2968BE66A3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7540" y="2456481"/>
            <a:ext cx="914400" cy="914400"/>
          </a:xfrm>
          <a:prstGeom prst="rect">
            <a:avLst/>
          </a:prstGeom>
        </p:spPr>
      </p:pic>
      <p:pic>
        <p:nvPicPr>
          <p:cNvPr id="48" name="Grafik 47" descr="Katze Silhouette">
            <a:extLst>
              <a:ext uri="{FF2B5EF4-FFF2-40B4-BE49-F238E27FC236}">
                <a16:creationId xmlns:a16="http://schemas.microsoft.com/office/drawing/2014/main" id="{41316E12-2974-8C49-107E-EE57176EAE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97786" y="2455137"/>
            <a:ext cx="914400" cy="914400"/>
          </a:xfrm>
          <a:prstGeom prst="rect">
            <a:avLst/>
          </a:prstGeom>
        </p:spPr>
      </p:pic>
      <p:pic>
        <p:nvPicPr>
          <p:cNvPr id="49" name="Grafik 48" descr="Clownfisch Silhouette">
            <a:extLst>
              <a:ext uri="{FF2B5EF4-FFF2-40B4-BE49-F238E27FC236}">
                <a16:creationId xmlns:a16="http://schemas.microsoft.com/office/drawing/2014/main" id="{51D4200A-5BDF-D09B-8EEF-2912A3E64F6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883778" y="1700986"/>
            <a:ext cx="914400" cy="914400"/>
          </a:xfrm>
          <a:prstGeom prst="rect">
            <a:avLst/>
          </a:prstGeom>
        </p:spPr>
      </p:pic>
      <p:pic>
        <p:nvPicPr>
          <p:cNvPr id="50" name="Grafik 49" descr="Hase Silhouette">
            <a:extLst>
              <a:ext uri="{FF2B5EF4-FFF2-40B4-BE49-F238E27FC236}">
                <a16:creationId xmlns:a16="http://schemas.microsoft.com/office/drawing/2014/main" id="{02556EF6-AF86-FC5A-573A-4F5C94944AA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99359" y="2387850"/>
            <a:ext cx="914400" cy="914400"/>
          </a:xfrm>
          <a:prstGeom prst="rect">
            <a:avLst/>
          </a:prstGeom>
        </p:spPr>
      </p:pic>
      <p:cxnSp>
        <p:nvCxnSpPr>
          <p:cNvPr id="52" name="Gerader Verbinder 51">
            <a:extLst>
              <a:ext uri="{FF2B5EF4-FFF2-40B4-BE49-F238E27FC236}">
                <a16:creationId xmlns:a16="http://schemas.microsoft.com/office/drawing/2014/main" id="{656714CD-80AF-6A7B-B9FC-122E91B873C6}"/>
              </a:ext>
            </a:extLst>
          </p:cNvPr>
          <p:cNvCxnSpPr>
            <a:cxnSpLocks/>
          </p:cNvCxnSpPr>
          <p:nvPr/>
        </p:nvCxnSpPr>
        <p:spPr>
          <a:xfrm flipH="1" flipV="1">
            <a:off x="6516414" y="4792717"/>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D49F852-3D31-3D53-A6EF-FB461B9F51CA}"/>
              </a:ext>
            </a:extLst>
          </p:cNvPr>
          <p:cNvCxnSpPr>
            <a:cxnSpLocks/>
          </p:cNvCxnSpPr>
          <p:nvPr/>
        </p:nvCxnSpPr>
        <p:spPr>
          <a:xfrm flipH="1" flipV="1">
            <a:off x="6469169" y="5691341"/>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Pfeil: nach oben gebogen 55">
            <a:extLst>
              <a:ext uri="{FF2B5EF4-FFF2-40B4-BE49-F238E27FC236}">
                <a16:creationId xmlns:a16="http://schemas.microsoft.com/office/drawing/2014/main" id="{C9642692-425B-22C0-9BF0-01983C7A5982}"/>
              </a:ext>
            </a:extLst>
          </p:cNvPr>
          <p:cNvSpPr/>
          <p:nvPr/>
        </p:nvSpPr>
        <p:spPr>
          <a:xfrm rot="16200000" flipH="1">
            <a:off x="9513466" y="5170845"/>
            <a:ext cx="807495" cy="1190701"/>
          </a:xfrm>
          <a:prstGeom prst="bentUpArrow">
            <a:avLst>
              <a:gd name="adj1" fmla="val 21095"/>
              <a:gd name="adj2" fmla="val 25000"/>
              <a:gd name="adj3" fmla="val 25000"/>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57712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4AA1EB5-2F51-6BBF-1F1A-C9E7B31CB2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9B5642F2-5F06-A9A2-5900-B1924D63F07E}"/>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295BA30D-9761-53E3-1711-73E7EA2F9F04}"/>
              </a:ext>
            </a:extLst>
          </p:cNvPr>
          <p:cNvSpPr>
            <a:spLocks noGrp="1"/>
          </p:cNvSpPr>
          <p:nvPr>
            <p:ph type="title"/>
          </p:nvPr>
        </p:nvSpPr>
        <p:spPr/>
        <p:txBody>
          <a:bodyPr/>
          <a:lstStyle/>
          <a:p>
            <a:r>
              <a:rPr lang="de-DE"/>
              <a:t>Reinforcement Learning</a:t>
            </a:r>
            <a:br>
              <a:rPr lang="de-DE"/>
            </a:br>
            <a:r>
              <a:rPr lang="de-DE"/>
              <a:t>Verstecken mit KI</a:t>
            </a:r>
          </a:p>
        </p:txBody>
      </p:sp>
      <p:pic>
        <p:nvPicPr>
          <p:cNvPr id="6" name="Onlinemedien 5" title="Multi-Agent Hide and Seek">
            <a:hlinkClick r:id="" action="ppaction://media"/>
            <a:extLst>
              <a:ext uri="{FF2B5EF4-FFF2-40B4-BE49-F238E27FC236}">
                <a16:creationId xmlns:a16="http://schemas.microsoft.com/office/drawing/2014/main" id="{20528E43-F0D0-D4A5-3C66-DFC0206C2258}"/>
              </a:ext>
            </a:extLst>
          </p:cNvPr>
          <p:cNvPicPr>
            <a:picLocks noRot="1" noChangeAspect="1"/>
          </p:cNvPicPr>
          <p:nvPr>
            <a:videoFile r:link="rId1"/>
          </p:nvPr>
        </p:nvPicPr>
        <p:blipFill>
          <a:blip r:embed="rId4"/>
          <a:stretch>
            <a:fillRect/>
          </a:stretch>
        </p:blipFill>
        <p:spPr>
          <a:xfrm>
            <a:off x="2204661" y="1969318"/>
            <a:ext cx="7679117" cy="4338701"/>
          </a:xfrm>
          <a:prstGeom prst="rect">
            <a:avLst/>
          </a:prstGeom>
        </p:spPr>
      </p:pic>
    </p:spTree>
    <p:extLst>
      <p:ext uri="{BB962C8B-B14F-4D97-AF65-F5344CB8AC3E}">
        <p14:creationId xmlns:p14="http://schemas.microsoft.com/office/powerpoint/2010/main" val="39429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36</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Reinforcement Learning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2099" y="3523513"/>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22" name="Textfeld 21">
            <a:extLst>
              <a:ext uri="{FF2B5EF4-FFF2-40B4-BE49-F238E27FC236}">
                <a16:creationId xmlns:a16="http://schemas.microsoft.com/office/drawing/2014/main" id="{D1BD6737-82F1-5BD4-0CA5-B24682D89AE5}"/>
              </a:ext>
            </a:extLst>
          </p:cNvPr>
          <p:cNvSpPr txBox="1"/>
          <p:nvPr/>
        </p:nvSpPr>
        <p:spPr>
          <a:xfrm>
            <a:off x="5742353" y="5888066"/>
            <a:ext cx="1369837" cy="369332"/>
          </a:xfrm>
          <a:prstGeom prst="rect">
            <a:avLst/>
          </a:prstGeom>
          <a:noFill/>
        </p:spPr>
        <p:txBody>
          <a:bodyPr wrap="square" rtlCol="0">
            <a:spAutoFit/>
          </a:bodyPr>
          <a:lstStyle/>
          <a:p>
            <a:pPr algn="ctr"/>
            <a:r>
              <a:rPr lang="de-DE"/>
              <a:t>Aktionen</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2568526" y="4476761"/>
            <a:ext cx="1218025" cy="369332"/>
          </a:xfrm>
          <a:prstGeom prst="rect">
            <a:avLst/>
          </a:prstGeom>
          <a:noFill/>
        </p:spPr>
        <p:txBody>
          <a:bodyPr wrap="square" rtlCol="0">
            <a:spAutoFit/>
          </a:bodyPr>
          <a:lstStyle/>
          <a:p>
            <a:pPr algn="ctr"/>
            <a:r>
              <a:rPr lang="de-DE"/>
              <a:t>Umfeld</a:t>
            </a:r>
          </a:p>
        </p:txBody>
      </p:sp>
      <p:sp>
        <p:nvSpPr>
          <p:cNvPr id="28" name="Textfeld 27">
            <a:extLst>
              <a:ext uri="{FF2B5EF4-FFF2-40B4-BE49-F238E27FC236}">
                <a16:creationId xmlns:a16="http://schemas.microsoft.com/office/drawing/2014/main" id="{C641D51C-3C4E-62BB-B394-C584587D6505}"/>
              </a:ext>
            </a:extLst>
          </p:cNvPr>
          <p:cNvSpPr txBox="1"/>
          <p:nvPr/>
        </p:nvSpPr>
        <p:spPr>
          <a:xfrm>
            <a:off x="4977660" y="2063901"/>
            <a:ext cx="2804040" cy="369332"/>
          </a:xfrm>
          <a:prstGeom prst="rect">
            <a:avLst/>
          </a:prstGeom>
          <a:noFill/>
        </p:spPr>
        <p:txBody>
          <a:bodyPr wrap="square" rtlCol="0">
            <a:spAutoFit/>
          </a:bodyPr>
          <a:lstStyle/>
          <a:p>
            <a:pPr algn="ctr"/>
            <a:r>
              <a:rPr lang="de-DE"/>
              <a:t>Beobachtung, Belohnung</a:t>
            </a:r>
          </a:p>
        </p:txBody>
      </p:sp>
      <p:pic>
        <p:nvPicPr>
          <p:cNvPr id="6" name="Grafik 5" descr="Labyrinth mit einfarbiger Füllung">
            <a:extLst>
              <a:ext uri="{FF2B5EF4-FFF2-40B4-BE49-F238E27FC236}">
                <a16:creationId xmlns:a16="http://schemas.microsoft.com/office/drawing/2014/main" id="{A49AB6FC-89C9-8F86-5052-C01524ECA3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0339" y="3558594"/>
            <a:ext cx="914400" cy="914400"/>
          </a:xfrm>
          <a:prstGeom prst="rect">
            <a:avLst/>
          </a:prstGeom>
        </p:spPr>
      </p:pic>
      <p:sp>
        <p:nvSpPr>
          <p:cNvPr id="8" name="Textfeld 7">
            <a:extLst>
              <a:ext uri="{FF2B5EF4-FFF2-40B4-BE49-F238E27FC236}">
                <a16:creationId xmlns:a16="http://schemas.microsoft.com/office/drawing/2014/main" id="{0DCEE462-42CD-349C-D69E-40AD9E688D45}"/>
              </a:ext>
            </a:extLst>
          </p:cNvPr>
          <p:cNvSpPr txBox="1"/>
          <p:nvPr/>
        </p:nvSpPr>
        <p:spPr>
          <a:xfrm>
            <a:off x="8810286" y="4521453"/>
            <a:ext cx="1218025" cy="369332"/>
          </a:xfrm>
          <a:prstGeom prst="rect">
            <a:avLst/>
          </a:prstGeom>
          <a:noFill/>
        </p:spPr>
        <p:txBody>
          <a:bodyPr wrap="square" rtlCol="0">
            <a:spAutoFit/>
          </a:bodyPr>
          <a:lstStyle/>
          <a:p>
            <a:pPr algn="ctr"/>
            <a:r>
              <a:rPr lang="de-DE"/>
              <a:t>KI Modell</a:t>
            </a:r>
          </a:p>
        </p:txBody>
      </p:sp>
      <p:sp>
        <p:nvSpPr>
          <p:cNvPr id="10" name="Pfeil: nach unten gekrümmt 9">
            <a:extLst>
              <a:ext uri="{FF2B5EF4-FFF2-40B4-BE49-F238E27FC236}">
                <a16:creationId xmlns:a16="http://schemas.microsoft.com/office/drawing/2014/main" id="{6E96F9FD-E118-6C08-31F1-F6A704992BE6}"/>
              </a:ext>
            </a:extLst>
          </p:cNvPr>
          <p:cNvSpPr/>
          <p:nvPr/>
        </p:nvSpPr>
        <p:spPr>
          <a:xfrm>
            <a:off x="3229900" y="2509521"/>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nach unten gekrümmt 12">
            <a:extLst>
              <a:ext uri="{FF2B5EF4-FFF2-40B4-BE49-F238E27FC236}">
                <a16:creationId xmlns:a16="http://schemas.microsoft.com/office/drawing/2014/main" id="{7B0F85C2-3E1B-28BD-6FAE-BEB7B2E972BC}"/>
              </a:ext>
            </a:extLst>
          </p:cNvPr>
          <p:cNvSpPr/>
          <p:nvPr/>
        </p:nvSpPr>
        <p:spPr>
          <a:xfrm rot="10800000">
            <a:off x="3024553" y="5021672"/>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gebogen 16">
            <a:extLst>
              <a:ext uri="{FF2B5EF4-FFF2-40B4-BE49-F238E27FC236}">
                <a16:creationId xmlns:a16="http://schemas.microsoft.com/office/drawing/2014/main" id="{70EEDA8C-3C08-EB82-1127-951B30B407BC}"/>
              </a:ext>
            </a:extLst>
          </p:cNvPr>
          <p:cNvSpPr/>
          <p:nvPr/>
        </p:nvSpPr>
        <p:spPr>
          <a:xfrm rot="5400000">
            <a:off x="9553215" y="3292487"/>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Textfeld 18">
            <a:extLst>
              <a:ext uri="{FF2B5EF4-FFF2-40B4-BE49-F238E27FC236}">
                <a16:creationId xmlns:a16="http://schemas.microsoft.com/office/drawing/2014/main" id="{A1E036C5-2BDA-30F4-CB10-1C815BB158B6}"/>
              </a:ext>
            </a:extLst>
          </p:cNvPr>
          <p:cNvSpPr txBox="1"/>
          <p:nvPr/>
        </p:nvSpPr>
        <p:spPr>
          <a:xfrm>
            <a:off x="10514749" y="3738792"/>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580682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CD4A57F-A9AE-18BB-4BCF-9B4DE809C36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9E89E37-7BC2-9A49-F3B1-06EFCA1632B9}"/>
              </a:ext>
            </a:extLst>
          </p:cNvPr>
          <p:cNvSpPr>
            <a:spLocks noGrp="1"/>
          </p:cNvSpPr>
          <p:nvPr>
            <p:ph type="sldNum" sz="quarter" idx="12"/>
          </p:nvPr>
        </p:nvSpPr>
        <p:spPr/>
        <p:txBody>
          <a:bodyPr/>
          <a:lstStyle/>
          <a:p>
            <a:fld id="{38C8B667-3734-4FD9-9F7F-A4B0DFB430C1}" type="slidenum">
              <a:rPr lang="de-DE" smtClean="0"/>
              <a:t>37</a:t>
            </a:fld>
            <a:endParaRPr lang="de-DE"/>
          </a:p>
        </p:txBody>
      </p:sp>
      <p:sp>
        <p:nvSpPr>
          <p:cNvPr id="4" name="Titel 3">
            <a:extLst>
              <a:ext uri="{FF2B5EF4-FFF2-40B4-BE49-F238E27FC236}">
                <a16:creationId xmlns:a16="http://schemas.microsoft.com/office/drawing/2014/main" id="{A99E98A0-5914-FA3C-06A9-2DE48750C436}"/>
              </a:ext>
            </a:extLst>
          </p:cNvPr>
          <p:cNvSpPr>
            <a:spLocks noGrp="1"/>
          </p:cNvSpPr>
          <p:nvPr>
            <p:ph type="title"/>
          </p:nvPr>
        </p:nvSpPr>
        <p:spPr/>
        <p:txBody>
          <a:bodyPr/>
          <a:lstStyle/>
          <a:p>
            <a:r>
              <a:rPr lang="de-DE" err="1"/>
              <a:t>Overfitting</a:t>
            </a:r>
            <a:r>
              <a:rPr lang="de-DE"/>
              <a:t> + </a:t>
            </a:r>
            <a:r>
              <a:rPr lang="de-DE" err="1"/>
              <a:t>Underfitting</a:t>
            </a:r>
            <a:br>
              <a:rPr lang="de-DE"/>
            </a:br>
            <a:r>
              <a:rPr lang="de-DE"/>
              <a:t>Am Beispiel Regression</a:t>
            </a:r>
          </a:p>
        </p:txBody>
      </p:sp>
      <p:sp>
        <p:nvSpPr>
          <p:cNvPr id="6" name="Textfeld 5">
            <a:extLst>
              <a:ext uri="{FF2B5EF4-FFF2-40B4-BE49-F238E27FC236}">
                <a16:creationId xmlns:a16="http://schemas.microsoft.com/office/drawing/2014/main" id="{D030B6FC-D9B1-235A-F36B-67B60CF8D173}"/>
              </a:ext>
            </a:extLst>
          </p:cNvPr>
          <p:cNvSpPr txBox="1"/>
          <p:nvPr/>
        </p:nvSpPr>
        <p:spPr>
          <a:xfrm>
            <a:off x="-2962441" y="5750347"/>
            <a:ext cx="2724904" cy="338554"/>
          </a:xfrm>
          <a:prstGeom prst="rect">
            <a:avLst/>
          </a:prstGeom>
          <a:noFill/>
        </p:spPr>
        <p:txBody>
          <a:bodyPr wrap="square" rtlCol="0">
            <a:spAutoFit/>
          </a:bodyPr>
          <a:lstStyle/>
          <a:p>
            <a:r>
              <a:rPr lang="de-DE" sz="800">
                <a:solidFill>
                  <a:schemeClr val="tx1">
                    <a:lumMod val="50000"/>
                    <a:lumOff val="50000"/>
                  </a:schemeClr>
                </a:solidFill>
              </a:rPr>
              <a:t>https://miro.medium.com/v2/resize:fit:1400/format:webp/1*_7OPgojau8hkiPUiHoGK_w.png</a:t>
            </a:r>
          </a:p>
        </p:txBody>
      </p:sp>
      <p:pic>
        <p:nvPicPr>
          <p:cNvPr id="8" name="Grafik 7">
            <a:extLst>
              <a:ext uri="{FF2B5EF4-FFF2-40B4-BE49-F238E27FC236}">
                <a16:creationId xmlns:a16="http://schemas.microsoft.com/office/drawing/2014/main" id="{CCC6B9D6-E9AC-1BFE-7A65-0662CABB01A9}"/>
              </a:ext>
            </a:extLst>
          </p:cNvPr>
          <p:cNvPicPr>
            <a:picLocks noChangeAspect="1"/>
          </p:cNvPicPr>
          <p:nvPr/>
        </p:nvPicPr>
        <p:blipFill>
          <a:blip r:embed="rId3"/>
          <a:stretch>
            <a:fillRect/>
          </a:stretch>
        </p:blipFill>
        <p:spPr>
          <a:xfrm>
            <a:off x="1597000" y="1865713"/>
            <a:ext cx="8995893" cy="3126573"/>
          </a:xfrm>
          <a:prstGeom prst="rect">
            <a:avLst/>
          </a:prstGeom>
        </p:spPr>
      </p:pic>
      <p:sp>
        <p:nvSpPr>
          <p:cNvPr id="9" name="Textfeld 8">
            <a:extLst>
              <a:ext uri="{FF2B5EF4-FFF2-40B4-BE49-F238E27FC236}">
                <a16:creationId xmlns:a16="http://schemas.microsoft.com/office/drawing/2014/main" id="{979DAE78-4133-EC2E-7252-55AAE984CB1B}"/>
              </a:ext>
            </a:extLst>
          </p:cNvPr>
          <p:cNvSpPr txBox="1"/>
          <p:nvPr/>
        </p:nvSpPr>
        <p:spPr>
          <a:xfrm>
            <a:off x="1596999" y="5292084"/>
            <a:ext cx="2813301" cy="923330"/>
          </a:xfrm>
          <a:prstGeom prst="rect">
            <a:avLst/>
          </a:prstGeom>
          <a:noFill/>
        </p:spPr>
        <p:txBody>
          <a:bodyPr wrap="square" rtlCol="0">
            <a:spAutoFit/>
          </a:bodyPr>
          <a:lstStyle/>
          <a:p>
            <a:r>
              <a:rPr lang="de-DE"/>
              <a:t>Zu einfach, um die zugrunde liegende Funktion zu beschreiben.</a:t>
            </a:r>
          </a:p>
        </p:txBody>
      </p:sp>
      <p:sp>
        <p:nvSpPr>
          <p:cNvPr id="10" name="Textfeld 9">
            <a:extLst>
              <a:ext uri="{FF2B5EF4-FFF2-40B4-BE49-F238E27FC236}">
                <a16:creationId xmlns:a16="http://schemas.microsoft.com/office/drawing/2014/main" id="{76D624FE-B02C-48A3-72CF-AC6EFE15E5C0}"/>
              </a:ext>
            </a:extLst>
          </p:cNvPr>
          <p:cNvSpPr txBox="1"/>
          <p:nvPr/>
        </p:nvSpPr>
        <p:spPr>
          <a:xfrm>
            <a:off x="7781700" y="5288682"/>
            <a:ext cx="2724904" cy="923330"/>
          </a:xfrm>
          <a:prstGeom prst="rect">
            <a:avLst/>
          </a:prstGeom>
          <a:noFill/>
        </p:spPr>
        <p:txBody>
          <a:bodyPr wrap="square" rtlCol="0">
            <a:spAutoFit/>
          </a:bodyPr>
          <a:lstStyle/>
          <a:p>
            <a:r>
              <a:rPr lang="de-DE"/>
              <a:t>Jeder Datenpunkt liegt auf der Funktion. Zu gut, um wahr zu sein.</a:t>
            </a:r>
          </a:p>
        </p:txBody>
      </p:sp>
    </p:spTree>
    <p:extLst>
      <p:ext uri="{BB962C8B-B14F-4D97-AF65-F5344CB8AC3E}">
        <p14:creationId xmlns:p14="http://schemas.microsoft.com/office/powerpoint/2010/main" val="3390338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6D5388D-E77D-947A-1AFD-A31CBF7CB40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D3E82E8E-1B59-E6D8-87C7-E2A5390EBC15}"/>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38</a:t>
            </a:fld>
            <a:endParaRPr lang="de-DE"/>
          </a:p>
        </p:txBody>
      </p:sp>
      <p:sp>
        <p:nvSpPr>
          <p:cNvPr id="4" name="Titel 3">
            <a:extLst>
              <a:ext uri="{FF2B5EF4-FFF2-40B4-BE49-F238E27FC236}">
                <a16:creationId xmlns:a16="http://schemas.microsoft.com/office/drawing/2014/main" id="{CA15E6D6-2CED-40C1-6D60-D79431FE8D1B}"/>
              </a:ext>
            </a:extLst>
          </p:cNvPr>
          <p:cNvSpPr>
            <a:spLocks noGrp="1"/>
          </p:cNvSpPr>
          <p:nvPr>
            <p:ph type="title"/>
          </p:nvPr>
        </p:nvSpPr>
        <p:spPr/>
        <p:txBody>
          <a:bodyPr anchor="t">
            <a:normAutofit/>
          </a:bodyPr>
          <a:lstStyle/>
          <a:p>
            <a:r>
              <a:rPr lang="de-DE" err="1"/>
              <a:t>Overfitting</a:t>
            </a:r>
            <a:endParaRPr lang="de-DE"/>
          </a:p>
        </p:txBody>
      </p:sp>
      <p:sp>
        <p:nvSpPr>
          <p:cNvPr id="5" name="Inhaltsplatzhalter 4">
            <a:extLst>
              <a:ext uri="{FF2B5EF4-FFF2-40B4-BE49-F238E27FC236}">
                <a16:creationId xmlns:a16="http://schemas.microsoft.com/office/drawing/2014/main" id="{172124D8-DEE1-4D02-F575-888DC01D6B03}"/>
              </a:ext>
            </a:extLst>
          </p:cNvPr>
          <p:cNvSpPr>
            <a:spLocks noGrp="1"/>
          </p:cNvSpPr>
          <p:nvPr>
            <p:ph type="body" orient="vert" idx="13"/>
          </p:nvPr>
        </p:nvSpPr>
        <p:spPr/>
        <p:txBody>
          <a:bodyPr anchor="t">
            <a:normAutofit/>
          </a:bodyPr>
          <a:lstStyle/>
          <a:p>
            <a:r>
              <a:rPr lang="de-DE"/>
              <a:t>Wieso sind manche Modelle </a:t>
            </a:r>
            <a:r>
              <a:rPr lang="de-DE" err="1"/>
              <a:t>overfitted</a:t>
            </a:r>
            <a:r>
              <a:rPr lang="de-DE"/>
              <a:t>?</a:t>
            </a:r>
          </a:p>
          <a:p>
            <a:pPr marL="342900" indent="-342900">
              <a:buFont typeface="Arial" panose="020B0604020202020204" pitchFamily="34" charset="0"/>
              <a:buChar char="•"/>
            </a:pPr>
            <a:r>
              <a:rPr lang="de-DE"/>
              <a:t>Modell hat sich zu sehr an die Trainingsdaten „gewöhnt“</a:t>
            </a:r>
          </a:p>
          <a:p>
            <a:endParaRPr lang="de-DE"/>
          </a:p>
          <a:p>
            <a:endParaRPr lang="de-DE"/>
          </a:p>
          <a:p>
            <a:r>
              <a:rPr lang="de-DE"/>
              <a:t>Wieso ist </a:t>
            </a:r>
            <a:r>
              <a:rPr lang="de-DE" err="1"/>
              <a:t>Overfitting</a:t>
            </a:r>
            <a:r>
              <a:rPr lang="de-DE"/>
              <a:t> nicht gut?</a:t>
            </a:r>
          </a:p>
          <a:p>
            <a:pPr marL="342900" indent="-342900">
              <a:buFont typeface="Arial" panose="020B0604020202020204" pitchFamily="34" charset="0"/>
              <a:buChar char="•"/>
            </a:pPr>
            <a:r>
              <a:rPr lang="de-DE"/>
              <a:t>Modell performt bei neuen Daten nicht gut</a:t>
            </a:r>
            <a:br>
              <a:rPr lang="de-DE"/>
            </a:br>
            <a:r>
              <a:rPr lang="de-DE"/>
              <a:t> </a:t>
            </a:r>
          </a:p>
        </p:txBody>
      </p:sp>
      <p:pic>
        <p:nvPicPr>
          <p:cNvPr id="7" name="Grafik 6">
            <a:extLst>
              <a:ext uri="{FF2B5EF4-FFF2-40B4-BE49-F238E27FC236}">
                <a16:creationId xmlns:a16="http://schemas.microsoft.com/office/drawing/2014/main" id="{A03E7093-9D23-7B93-5F14-FC5F9D7A7E26}"/>
              </a:ext>
            </a:extLst>
          </p:cNvPr>
          <p:cNvPicPr>
            <a:picLocks noChangeAspect="1"/>
          </p:cNvPicPr>
          <p:nvPr/>
        </p:nvPicPr>
        <p:blipFill>
          <a:blip r:embed="rId3"/>
          <a:stretch>
            <a:fillRect/>
          </a:stretch>
        </p:blipFill>
        <p:spPr>
          <a:xfrm>
            <a:off x="7920568" y="2648614"/>
            <a:ext cx="3862917" cy="2858558"/>
          </a:xfrm>
          <a:prstGeom prst="rect">
            <a:avLst/>
          </a:prstGeom>
          <a:noFill/>
        </p:spPr>
      </p:pic>
    </p:spTree>
    <p:extLst>
      <p:ext uri="{BB962C8B-B14F-4D97-AF65-F5344CB8AC3E}">
        <p14:creationId xmlns:p14="http://schemas.microsoft.com/office/powerpoint/2010/main" val="631507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81EB958-4E24-CD77-2C50-BFDCD51C022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3C03E576-2E75-E875-67A1-B9E85F10B0D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39</a:t>
            </a:fld>
            <a:endParaRPr lang="de-DE"/>
          </a:p>
        </p:txBody>
      </p:sp>
      <p:sp>
        <p:nvSpPr>
          <p:cNvPr id="4" name="Titel 3">
            <a:extLst>
              <a:ext uri="{FF2B5EF4-FFF2-40B4-BE49-F238E27FC236}">
                <a16:creationId xmlns:a16="http://schemas.microsoft.com/office/drawing/2014/main" id="{03D7A956-7809-C743-98C2-DCB271759789}"/>
              </a:ext>
            </a:extLst>
          </p:cNvPr>
          <p:cNvSpPr>
            <a:spLocks noGrp="1"/>
          </p:cNvSpPr>
          <p:nvPr>
            <p:ph type="title"/>
          </p:nvPr>
        </p:nvSpPr>
        <p:spPr/>
        <p:txBody>
          <a:bodyPr anchor="t">
            <a:normAutofit/>
          </a:bodyPr>
          <a:lstStyle/>
          <a:p>
            <a:r>
              <a:rPr lang="de-DE" err="1"/>
              <a:t>Underfitting</a:t>
            </a:r>
            <a:endParaRPr lang="de-DE"/>
          </a:p>
        </p:txBody>
      </p:sp>
      <p:sp>
        <p:nvSpPr>
          <p:cNvPr id="5" name="Inhaltsplatzhalter 4">
            <a:extLst>
              <a:ext uri="{FF2B5EF4-FFF2-40B4-BE49-F238E27FC236}">
                <a16:creationId xmlns:a16="http://schemas.microsoft.com/office/drawing/2014/main" id="{FB3503FE-83FC-AB88-F4E3-20C6B7C8C46B}"/>
              </a:ext>
            </a:extLst>
          </p:cNvPr>
          <p:cNvSpPr>
            <a:spLocks noGrp="1"/>
          </p:cNvSpPr>
          <p:nvPr>
            <p:ph type="body" orient="vert" idx="13"/>
          </p:nvPr>
        </p:nvSpPr>
        <p:spPr/>
        <p:txBody>
          <a:bodyPr anchor="t">
            <a:normAutofit/>
          </a:bodyPr>
          <a:lstStyle/>
          <a:p>
            <a:r>
              <a:rPr lang="de-DE"/>
              <a:t>Wieso sind manche Modelle </a:t>
            </a:r>
            <a:r>
              <a:rPr lang="de-DE" err="1"/>
              <a:t>underfitted</a:t>
            </a:r>
            <a:r>
              <a:rPr lang="de-DE"/>
              <a:t>?</a:t>
            </a:r>
          </a:p>
          <a:p>
            <a:pPr marL="342900" indent="-342900">
              <a:buFont typeface="Arial" panose="020B0604020202020204" pitchFamily="34" charset="0"/>
              <a:buChar char="•"/>
            </a:pPr>
            <a:r>
              <a:rPr lang="de-DE"/>
              <a:t>Modell (lineare Funktion) ist zu einfach</a:t>
            </a:r>
          </a:p>
          <a:p>
            <a:pPr marL="342900" indent="-342900">
              <a:buFont typeface="Arial" panose="020B0604020202020204" pitchFamily="34" charset="0"/>
              <a:buChar char="•"/>
            </a:pPr>
            <a:r>
              <a:rPr lang="de-DE"/>
              <a:t>gewähltes Modell kann die Daten nicht abbilden</a:t>
            </a:r>
          </a:p>
          <a:p>
            <a:endParaRPr lang="de-DE"/>
          </a:p>
          <a:p>
            <a:r>
              <a:rPr lang="de-DE"/>
              <a:t>Wieso ist </a:t>
            </a:r>
            <a:r>
              <a:rPr lang="de-DE" err="1"/>
              <a:t>Underfitting</a:t>
            </a:r>
            <a:r>
              <a:rPr lang="de-DE"/>
              <a:t> nicht gut?</a:t>
            </a:r>
          </a:p>
          <a:p>
            <a:pPr marL="342900" indent="-342900">
              <a:buFont typeface="Arial" panose="020B0604020202020204" pitchFamily="34" charset="0"/>
              <a:buChar char="•"/>
            </a:pPr>
            <a:r>
              <a:rPr lang="de-DE"/>
              <a:t>Modell performt bei neuen und bekannten Daten nicht gut</a:t>
            </a:r>
          </a:p>
          <a:p>
            <a:endParaRPr lang="de-DE"/>
          </a:p>
        </p:txBody>
      </p:sp>
      <p:pic>
        <p:nvPicPr>
          <p:cNvPr id="7" name="Grafik 6">
            <a:extLst>
              <a:ext uri="{FF2B5EF4-FFF2-40B4-BE49-F238E27FC236}">
                <a16:creationId xmlns:a16="http://schemas.microsoft.com/office/drawing/2014/main" id="{65994791-7006-38FC-8B08-2FD05F2864C6}"/>
              </a:ext>
            </a:extLst>
          </p:cNvPr>
          <p:cNvPicPr>
            <a:picLocks noChangeAspect="1"/>
          </p:cNvPicPr>
          <p:nvPr/>
        </p:nvPicPr>
        <p:blipFill>
          <a:blip r:embed="rId3"/>
          <a:stretch>
            <a:fillRect/>
          </a:stretch>
        </p:blipFill>
        <p:spPr>
          <a:xfrm>
            <a:off x="7920568" y="2643785"/>
            <a:ext cx="3862917" cy="2868215"/>
          </a:xfrm>
          <a:prstGeom prst="rect">
            <a:avLst/>
          </a:prstGeom>
          <a:noFill/>
        </p:spPr>
      </p:pic>
    </p:spTree>
    <p:extLst>
      <p:ext uri="{BB962C8B-B14F-4D97-AF65-F5344CB8AC3E}">
        <p14:creationId xmlns:p14="http://schemas.microsoft.com/office/powerpoint/2010/main" val="343792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40</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Tree>
    <p:extLst>
      <p:ext uri="{BB962C8B-B14F-4D97-AF65-F5344CB8AC3E}">
        <p14:creationId xmlns:p14="http://schemas.microsoft.com/office/powerpoint/2010/main" val="1963810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41</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lstStyle/>
          <a:p>
            <a:r>
              <a:rPr lang="de-DE"/>
              <a:t>KI Projekte in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6563" y="2033702"/>
            <a:ext cx="4585051" cy="863600"/>
          </a:xfrm>
        </p:spPr>
        <p:txBody>
          <a:bodyPr/>
          <a:lstStyle/>
          <a:p>
            <a:r>
              <a:rPr lang="de-DE"/>
              <a:t>Autonome Shuttle von der </a:t>
            </a:r>
            <a:r>
              <a:rPr lang="de-DE" err="1"/>
              <a:t>Experimenta</a:t>
            </a:r>
            <a:r>
              <a:rPr lang="de-DE"/>
              <a:t>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760725" y="2975511"/>
            <a:ext cx="3514880" cy="3430320"/>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5" y="2933231"/>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800893" y="2033700"/>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42</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43</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a:t>Demonstratoren</a:t>
            </a:r>
          </a:p>
        </p:txBody>
      </p:sp>
      <p:sp>
        <p:nvSpPr>
          <p:cNvPr id="16" name="Vertical Text Placeholder 4">
            <a:extLst>
              <a:ext uri="{FF2B5EF4-FFF2-40B4-BE49-F238E27FC236}">
                <a16:creationId xmlns:a16="http://schemas.microsoft.com/office/drawing/2014/main" id="{48182D6E-5BE7-7F5D-3FBB-C4B0898D7785}"/>
              </a:ext>
            </a:extLst>
          </p:cNvPr>
          <p:cNvSpPr>
            <a:spLocks noGrp="1"/>
          </p:cNvSpPr>
          <p:nvPr>
            <p:ph type="body" orient="vert" idx="13"/>
          </p:nvPr>
        </p:nvSpPr>
        <p:spPr/>
        <p:txBody>
          <a:bodyPr/>
          <a:lstStyle/>
          <a:p>
            <a:endParaRPr lang="en-US"/>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44</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lstStyle/>
          <a:p>
            <a:r>
              <a:rPr lang="de-DE"/>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45</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46</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lstStyle/>
          <a:p>
            <a:r>
              <a:rPr lang="de-DE"/>
              <a:t>Wie geht es jetzt weiter?</a:t>
            </a:r>
          </a:p>
        </p:txBody>
      </p:sp>
      <p:sp>
        <p:nvSpPr>
          <p:cNvPr id="5" name="Inhaltsplatzhalter 4">
            <a:extLst>
              <a:ext uri="{FF2B5EF4-FFF2-40B4-BE49-F238E27FC236}">
                <a16:creationId xmlns:a16="http://schemas.microsoft.com/office/drawing/2014/main" id="{9EAB25E4-6645-61C7-740E-3C61EE3BD5A4}"/>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2155087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47</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5</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E43B0CA-A372-25A6-7075-92931026DA3E}"/>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41355E0-0DFB-C41F-7B02-58D1205855CF}"/>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6B2CF665-AF1C-77E3-EAD0-F4BA019A8BA8}"/>
              </a:ext>
            </a:extLst>
          </p:cNvPr>
          <p:cNvSpPr>
            <a:spLocks noGrp="1"/>
          </p:cNvSpPr>
          <p:nvPr>
            <p:ph type="title"/>
          </p:nvPr>
        </p:nvSpPr>
        <p:spPr/>
        <p:txBody>
          <a:bodyPr/>
          <a:lstStyle/>
          <a:p>
            <a:r>
              <a:rPr lang="de-DE"/>
              <a:t>Definition für diesen Kurs</a:t>
            </a:r>
          </a:p>
        </p:txBody>
      </p:sp>
      <p:sp>
        <p:nvSpPr>
          <p:cNvPr id="5" name="Inhaltsplatzhalter 4">
            <a:extLst>
              <a:ext uri="{FF2B5EF4-FFF2-40B4-BE49-F238E27FC236}">
                <a16:creationId xmlns:a16="http://schemas.microsoft.com/office/drawing/2014/main" id="{867ACC5D-5248-78A5-D32F-68D9A8EB59FE}"/>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53504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7</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6" name="Rechteck 5">
            <a:extLst>
              <a:ext uri="{FF2B5EF4-FFF2-40B4-BE49-F238E27FC236}">
                <a16:creationId xmlns:a16="http://schemas.microsoft.com/office/drawing/2014/main" id="{5DE82069-C328-81E0-B3DD-6D26B2F9BDC9}"/>
              </a:ext>
            </a:extLst>
          </p:cNvPr>
          <p:cNvSpPr/>
          <p:nvPr/>
        </p:nvSpPr>
        <p:spPr>
          <a:xfrm>
            <a:off x="9194473" y="2326596"/>
            <a:ext cx="5178021" cy="1938992"/>
          </a:xfrm>
          <a:prstGeom prst="rect">
            <a:avLst/>
          </a:prstGeom>
          <a:noFill/>
        </p:spPr>
        <p:txBody>
          <a:bodyPr wrap="none" lIns="91440" tIns="45720" rIns="91440" bIns="45720">
            <a:spAutoFit/>
          </a:bodyPr>
          <a:lstStyle/>
          <a:p>
            <a:pPr algn="ctr"/>
            <a:r>
              <a:rPr lang="de-DE"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Mehr Beispiele?</a:t>
            </a:r>
          </a:p>
          <a:p>
            <a:pPr algn="ctr"/>
            <a:r>
              <a:rPr lang="de-DE"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Beispiele konkretisieren</a:t>
            </a:r>
          </a:p>
          <a:p>
            <a:pPr algn="ctr"/>
            <a:r>
              <a:rPr lang="de-DE"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Was kann Chat GPT?</a:t>
            </a:r>
          </a:p>
          <a:p>
            <a:pPr algn="ctr"/>
            <a:r>
              <a:rPr lang="de-DE"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Herausforderungen Übersetzung?</a:t>
            </a:r>
          </a:p>
          <a:p>
            <a:pPr algn="ctr"/>
            <a:r>
              <a:rPr lang="de-DE"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Bild Klassifizierung Entwicklung</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2902132088"/>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6" y="4652412"/>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sp>
        <p:nvSpPr>
          <p:cNvPr id="5" name="Rechteck 4">
            <a:extLst>
              <a:ext uri="{FF2B5EF4-FFF2-40B4-BE49-F238E27FC236}">
                <a16:creationId xmlns:a16="http://schemas.microsoft.com/office/drawing/2014/main" id="{1E88BA4B-7F84-3009-CE0A-B42AD66FFEFD}"/>
              </a:ext>
            </a:extLst>
          </p:cNvPr>
          <p:cNvSpPr/>
          <p:nvPr/>
        </p:nvSpPr>
        <p:spPr>
          <a:xfrm>
            <a:off x="3727587" y="5564699"/>
            <a:ext cx="6130204" cy="553998"/>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KI ganz simpel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if</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else</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Beispiel)</a:t>
            </a:r>
          </a:p>
        </p:txBody>
      </p:sp>
    </p:spTree>
    <p:extLst>
      <p:ext uri="{BB962C8B-B14F-4D97-AF65-F5344CB8AC3E}">
        <p14:creationId xmlns:p14="http://schemas.microsoft.com/office/powerpoint/2010/main" val="50660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385290112"/>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276999"/>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3003</Words>
  <Application>Microsoft Office PowerPoint</Application>
  <PresentationFormat>Breitbild</PresentationFormat>
  <Paragraphs>590</Paragraphs>
  <Slides>47</Slides>
  <Notes>38</Notes>
  <HiddenSlides>1</HiddenSlides>
  <MMClips>10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47</vt:i4>
      </vt:variant>
    </vt:vector>
  </HeadingPairs>
  <TitlesOfParts>
    <vt:vector size="53" baseType="lpstr">
      <vt:lpstr>Arial</vt:lpstr>
      <vt:lpstr>Calibri</vt:lpstr>
      <vt:lpstr>Söhne</vt:lpstr>
      <vt:lpstr>Wingdings</vt:lpstr>
      <vt:lpstr>2_PPT_HHN_16x9_DE_02</vt:lpstr>
      <vt:lpstr>3_PPT_HHN_16x9_DE_02</vt:lpstr>
      <vt:lpstr>Einführung in die Künstliche Intelligenz 1</vt:lpstr>
      <vt:lpstr>Teilnehmende Partner</vt:lpstr>
      <vt:lpstr>Wer sind Wir?</vt:lpstr>
      <vt:lpstr>Künstliche Intelligenz… Welche Begriffe fallen euch ein?</vt:lpstr>
      <vt:lpstr>Was ist Künstliche IntelligenZ?</vt:lpstr>
      <vt:lpstr>Definition für diesen Kurs</vt:lpstr>
      <vt:lpstr>Wo begegnet euch KI im Alltag?</vt:lpstr>
      <vt:lpstr>Geschichte der KI</vt:lpstr>
      <vt:lpstr>Geschichte der KI</vt:lpstr>
      <vt:lpstr>2011: IBM Watson gewinnt Jeopardy!  </vt:lpstr>
      <vt:lpstr>Geschichte der KI</vt:lpstr>
      <vt:lpstr>„State of The Art“ Beispiel</vt:lpstr>
      <vt:lpstr>Was ist KI?</vt:lpstr>
      <vt:lpstr>KI vs. ML VS. DL</vt:lpstr>
      <vt:lpstr>Beispiel Chatbot</vt:lpstr>
      <vt:lpstr>KI vs. ML VS. DL</vt:lpstr>
      <vt:lpstr>KI vs. ML VS. DL</vt:lpstr>
      <vt:lpstr>KI vs. ML VS. DL</vt:lpstr>
      <vt:lpstr>KI vs. ML VS. DL</vt:lpstr>
      <vt:lpstr>KI vs. ML VS. DL</vt:lpstr>
      <vt:lpstr>KI vs. ML VS. DL TODO Beispiele?</vt:lpstr>
      <vt:lpstr>Supervised vs. Unsupervised vs. Reinforcement Learning</vt:lpstr>
      <vt:lpstr>Training + Anwendung</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Unsupervised Learning / Unüberwachtes Lernen</vt:lpstr>
      <vt:lpstr>Supervised vs. Unsupervised Learning Unterschied</vt:lpstr>
      <vt:lpstr>Unsupervised Learning / Unüberwachtes Lernen</vt:lpstr>
      <vt:lpstr>Unsupervised Learning / Unüberwachtes Lernen</vt:lpstr>
      <vt:lpstr>Reinforcement Learning Verstecken mit KI</vt:lpstr>
      <vt:lpstr>Reinforcement Learning</vt:lpstr>
      <vt:lpstr>Overfitting + Underfitting Am Beispiel Regression</vt:lpstr>
      <vt:lpstr>Overfitting</vt:lpstr>
      <vt:lpstr>Underfitting</vt:lpstr>
      <vt:lpstr>Möglichkeiten und Grenzen von KI</vt:lpstr>
      <vt:lpstr>KI Projekte in Heilbronn</vt:lpstr>
      <vt:lpstr>PowerPoint-Präsentation</vt:lpstr>
      <vt:lpstr>Demonstratoren</vt:lpstr>
      <vt:lpstr>Auswirkungen</vt:lpstr>
      <vt:lpstr>Künstliche Intelligenz Welche Begriffe sind noch nicht klar?</vt:lpstr>
      <vt:lpstr>Wie geht es jetzt weiter?</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Pascal Graf</cp:lastModifiedBy>
  <cp:revision>84</cp:revision>
  <cp:lastPrinted>2020-10-20T08:16:59Z</cp:lastPrinted>
  <dcterms:created xsi:type="dcterms:W3CDTF">2020-09-11T11:07:21Z</dcterms:created>
  <dcterms:modified xsi:type="dcterms:W3CDTF">2023-09-07T11:14:12Z</dcterms:modified>
</cp:coreProperties>
</file>